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71" r:id="rId7"/>
    <p:sldId id="27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7" r:id="rId17"/>
    <p:sldId id="269" r:id="rId18"/>
    <p:sldId id="273" r:id="rId19"/>
    <p:sldId id="278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SHAWN MYLES" initials="LM" lastIdx="6" clrIdx="0">
    <p:extLst>
      <p:ext uri="{19B8F6BF-5375-455C-9EA6-DF929625EA0E}">
        <p15:presenceInfo xmlns:p15="http://schemas.microsoft.com/office/powerpoint/2012/main" userId="S-1-5-21-1334814569-1438868862-2758213990-1043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1DFCA-E454-7BB5-6DDA-CACE093AEE7E}" v="738" dt="2023-04-17T20:34:00.689"/>
    <p1510:client id="{06CAAA92-24C5-0CFF-BAA8-19623F71431E}" v="296" dt="2023-04-12T17:56:41.560"/>
    <p1510:client id="{A6A67D39-935B-EDD0-D997-77A98E2ADE43}" v="370" dt="2023-04-10T21:06:22.191"/>
    <p1510:client id="{CC1E6968-CAB7-F53D-1536-9E34C68CC452}" v="6" dt="2023-04-17T20:47:17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9T13:21:52.085" idx="6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74BFB-1CB6-42E2-BA66-0C4E06E2669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968D6-8D90-4959-9642-C50B704D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3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4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2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2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7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32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Beth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4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7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LaShawn:  Example of Promotional mailer from last year’s summer reading program.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968D6-8D90-4959-9642-C50B704DE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752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Beth and LaShawn  Examples of what has worked well in our programs or not.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02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Beth~ program can be adapted to be more advanced but for first timers this can be a base.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6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8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8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Beth  </a:t>
            </a:r>
            <a:r>
              <a:rPr lang="en-US" dirty="0" err="1"/>
              <a:t>IRead</a:t>
            </a:r>
            <a:r>
              <a:rPr lang="en-US" dirty="0"/>
              <a:t> website: https://www.ireadprogram.org/  Find Your Voice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06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Beth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84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Beth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08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Beth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11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LaShawn- code to access, program ideas with adaptations will be available on Wiki or NLS site.  Maggie Witte Outreach Librarian, Kansas Talking Book.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968D6-8D90-4959-9642-C50B704DE6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8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90F5-D1AE-434C-ADCB-9D0EE9969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0ADDF-6A09-4CA0-B535-567F0FDE6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8F44C-232B-4016-829C-F7F71E37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2B570-B0AF-4AE3-AC63-F55B3F6E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41588-50F0-4084-A247-2904CDC5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8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956FF-3132-48BA-B17A-94688DB5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DC75E-4B92-408A-A40B-76A973617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4B569-950B-40C9-972E-27E3D766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7DE82-AECA-4891-A93F-FE416DA4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13D70-33B6-46DF-A895-0687ADF2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8AEF2-8504-46FE-96C9-EFF615732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E624D-D076-4373-9068-F49926335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5189-A9EB-4B91-8725-C933130FA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5F60D-D039-4921-81FE-293EA583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AF9A2-B323-40C4-9F3C-4779CFA8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2E29-39E3-4FEF-B21A-11FD67F4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E8764-87C3-4613-B2B3-9246016D3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02DB2-3C3A-4535-BA1F-C09200B68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249F6-0B34-4006-99C4-FCC819EF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2D5F-6CFF-4497-8C19-4FE9044D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4414D-0510-428C-87E8-3E48656E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C890A-E127-4930-9F26-3ADF8103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626DE-F15E-4336-B89A-4AE2C7EB1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A5D3D-7558-4BFB-91C0-AB96FC40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A9B06-2CF3-4EEB-BA0E-2D72DD86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0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6782-E6EC-421D-AC3A-227874C2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790A2-881E-4CC4-895D-D88AACE83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24BA-0C60-47E9-A6BF-E3D10B1BB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2B920-0675-4701-B295-118DF834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9DD41-0EFD-4575-A9AC-C6992C02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32FB2-18B6-488E-9EF0-06F6C35F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9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0A242-5C02-4111-9BF2-354CA273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F2117-D9A7-488C-A0F3-1DCC39BA2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6700E-29BF-4DE9-AA66-ABE235E3C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1C812-EC45-4A7A-B1AC-F388B717E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F0D3BA-C181-4B1F-958B-1C161DBB9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C08E71-843E-40C7-9321-9BC3105BD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7E6F8-73EB-4F8E-B309-5234482A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81414-8EF8-45D9-99B3-0A64E228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8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8E19-CBF6-4DAB-A2D4-04D0E99B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4A03D6-D8D8-4E99-A015-10D2272E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AD6A4-375B-4D6F-BFDE-C86357BA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6033F-4859-4711-B21C-C43F2559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8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DA015-7F36-4BFF-B91A-AB29C911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04A62-B79A-48FE-AA8B-A4DD8D0F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ACEF9-ED75-4FD1-A349-3EA70C00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2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5F7E-D123-4C03-91E8-53BDE687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1A6D7-1727-4F6F-B100-D3EE685CF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71D54-369B-46F8-AB2A-6D1CE6201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7635A-0841-4BA0-A696-330674A4E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F45-76E0-4E02-B628-691570E6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91A92-1FB3-452B-90F1-F5523F61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3DA3-F1CD-4B52-AC72-586FF940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0EDB7-ACA9-43FB-BDAF-3BEA4633C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D941A-CF0A-4F01-B397-AE4FCC83A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E23B1-1A2A-4788-9B14-8DC6C332F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D75E6-AF86-45E9-8DDA-674B843E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670A6-DE8D-4022-B84D-30494884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6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54A99-7966-4EB9-B8E9-5345A426D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029BF-1BC3-4982-A610-B69695859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F2F17-27FA-4DB2-9084-6E6B5F7E4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E4B13-0F09-4149-88E0-C82F23BA58D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7925C-0D06-430C-8F9C-BFC4F57EF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D67E-27FC-4D69-8619-1F19FDBE7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57CF5-D667-4B03-B8B5-5569554BA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rylandlbph.beanstack.org/reader36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oko@loc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Parksm@mylamp.org" TargetMode="External"/><Relationship Id="rId4" Type="http://schemas.openxmlformats.org/officeDocument/2006/relationships/hyperlink" Target="mailto:lashawn.myles@maryland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oc.gov/nls/network/welcome/resources/summer-readin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bphwiki.aadl.org/summer_library_working_grou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cslpreads.org/" TargetMode="External"/><Relationship Id="rId4" Type="http://schemas.openxmlformats.org/officeDocument/2006/relationships/hyperlink" Target="mailto:Maggie.Witte@ks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7BC07B-8C9C-4177-A035-A4AC23090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41" y="5389438"/>
            <a:ext cx="11962901" cy="1302879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25000" lnSpcReduction="20000"/>
          </a:bodyPr>
          <a:lstStyle/>
          <a:p>
            <a:pPr algn="l"/>
            <a:endParaRPr lang="en-US" sz="7300" dirty="0">
              <a:solidFill>
                <a:schemeClr val="bg1"/>
              </a:solidFill>
            </a:endParaRPr>
          </a:p>
          <a:p>
            <a:pPr algn="l"/>
            <a:r>
              <a:rPr lang="en-US" sz="17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Summer Reading Program 2023 |</a:t>
            </a:r>
            <a:r>
              <a:rPr lang="en-US" sz="19200" dirty="0">
                <a:solidFill>
                  <a:schemeClr val="bg1"/>
                </a:solidFill>
              </a:rPr>
              <a:t> </a:t>
            </a:r>
            <a:br>
              <a:rPr lang="en-US" dirty="0"/>
            </a:b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028" name="Picture 4" descr="A teen wearing a baseball cap holds a large book in his or her hand. &#10;&#10;Description automatically generated with low confidence">
            <a:extLst>
              <a:ext uri="{FF2B5EF4-FFF2-40B4-BE49-F238E27FC236}">
                <a16:creationId xmlns:a16="http://schemas.microsoft.com/office/drawing/2014/main" id="{3C745FDB-5AE6-45A5-928F-B3BA1AB7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1" y="0"/>
            <a:ext cx="2526101" cy="50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person in a wheelchair manipulating materials in a wooden tray or garden box. &#10;&#10;Description automatically generated with low confidence">
            <a:extLst>
              <a:ext uri="{FF2B5EF4-FFF2-40B4-BE49-F238E27FC236}">
                <a16:creationId xmlns:a16="http://schemas.microsoft.com/office/drawing/2014/main" id="{371C8D2B-96BD-42F5-9E3F-6CC01DD52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62" y="1568741"/>
            <a:ext cx="2947478" cy="333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boy bends down holding an open book while four other books fly around him. &#10;&#10;Description automatically generated with low confidence">
            <a:extLst>
              <a:ext uri="{FF2B5EF4-FFF2-40B4-BE49-F238E27FC236}">
                <a16:creationId xmlns:a16="http://schemas.microsoft.com/office/drawing/2014/main" id="{B316A31F-0387-4E25-B9CE-980156E04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50" y="1821445"/>
            <a:ext cx="3230105" cy="331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xt:  All Together Now">
            <a:extLst>
              <a:ext uri="{FF2B5EF4-FFF2-40B4-BE49-F238E27FC236}">
                <a16:creationId xmlns:a16="http://schemas.microsoft.com/office/drawing/2014/main" id="{9AB88F95-93AA-49F8-97AE-E5CFC34F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51" y="446838"/>
            <a:ext cx="3482175" cy="179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xt:  All Together Now in Spanish. Todos Juntos Ahora. ">
            <a:extLst>
              <a:ext uri="{FF2B5EF4-FFF2-40B4-BE49-F238E27FC236}">
                <a16:creationId xmlns:a16="http://schemas.microsoft.com/office/drawing/2014/main" id="{48960DA0-96DD-499D-B477-C6EF4C031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802" y="2705849"/>
            <a:ext cx="3839957" cy="18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8D171-03DE-4983-9C3F-5810C17465CF}"/>
              </a:ext>
            </a:extLst>
          </p:cNvPr>
          <p:cNvSpPr txBox="1"/>
          <p:nvPr/>
        </p:nvSpPr>
        <p:spPr>
          <a:xfrm>
            <a:off x="8509517" y="5618037"/>
            <a:ext cx="3453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Presented by the NLS Network Summer Reading Committee</a:t>
            </a:r>
          </a:p>
        </p:txBody>
      </p:sp>
    </p:spTree>
    <p:extLst>
      <p:ext uri="{BB962C8B-B14F-4D97-AF65-F5344CB8AC3E}">
        <p14:creationId xmlns:p14="http://schemas.microsoft.com/office/powerpoint/2010/main" val="1039510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33231-016E-5E9E-FA62-49ACDDA3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 fontScale="90000"/>
          </a:bodyPr>
          <a:lstStyle/>
          <a:p>
            <a:r>
              <a:rPr lang="en-US" sz="3100" dirty="0">
                <a:latin typeface="Tahoma"/>
                <a:ea typeface="Tahoma"/>
                <a:cs typeface="Calibri Light"/>
              </a:rPr>
              <a:t>Children's Programming Example – DIY Music Makers</a:t>
            </a:r>
            <a:endParaRPr lang="en-US" sz="3100" dirty="0">
              <a:latin typeface="Tahoma"/>
              <a:ea typeface="Tahoma"/>
              <a:cs typeface="Tahoma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5E9795ED-1D2C-94E0-527D-4E86E12B9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 dirty="0">
                <a:latin typeface="Tahoma"/>
                <a:ea typeface="Tahoma"/>
                <a:cs typeface="Calibri" panose="020F0502020204030204"/>
              </a:rPr>
              <a:t>How can you adapt this activity?</a:t>
            </a:r>
          </a:p>
          <a:p>
            <a:endParaRPr lang="en-US" sz="1800" dirty="0">
              <a:latin typeface="Tahoma"/>
              <a:ea typeface="Tahoma"/>
              <a:cs typeface="Calibri" panose="020F0502020204030204"/>
            </a:endParaRPr>
          </a:p>
          <a:p>
            <a:r>
              <a:rPr lang="en-US" sz="1800" dirty="0">
                <a:latin typeface="Tahoma"/>
                <a:ea typeface="Tahoma"/>
                <a:cs typeface="Calibri" panose="020F0502020204030204"/>
              </a:rPr>
              <a:t>Will you mail materials to registered participants?</a:t>
            </a:r>
          </a:p>
          <a:p>
            <a:endParaRPr lang="en-US" sz="1800" dirty="0">
              <a:latin typeface="Tahoma"/>
              <a:ea typeface="Tahoma"/>
              <a:cs typeface="Calibri" panose="020F0502020204030204"/>
            </a:endParaRPr>
          </a:p>
          <a:p>
            <a:r>
              <a:rPr lang="en-US" sz="1800" dirty="0">
                <a:latin typeface="Tahoma"/>
                <a:ea typeface="Tahoma"/>
                <a:cs typeface="Calibri" panose="020F0502020204030204"/>
              </a:rPr>
              <a:t>Will you offer this activity as a passive program in your library?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9" descr="Page from the CSLP manual showing directions for the DIY Music Makers activity. ">
            <a:extLst>
              <a:ext uri="{FF2B5EF4-FFF2-40B4-BE49-F238E27FC236}">
                <a16:creationId xmlns:a16="http://schemas.microsoft.com/office/drawing/2014/main" id="{275DAC7C-91BB-2CAE-4CA6-C38BA7D5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42" y="650494"/>
            <a:ext cx="4898210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1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65D2D-B3EC-2CB0-F121-BDEEF20C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Autofit/>
          </a:bodyPr>
          <a:lstStyle/>
          <a:p>
            <a:r>
              <a:rPr lang="en-US" sz="2800" dirty="0">
                <a:latin typeface="Tahoma"/>
                <a:ea typeface="Tahoma"/>
                <a:cs typeface="Calibri Light"/>
              </a:rPr>
              <a:t>Teen Programming Example – Friendship Jewelry Extravaganza</a:t>
            </a:r>
            <a:endParaRPr lang="en-US" sz="2800" dirty="0">
              <a:latin typeface="Tahoma"/>
              <a:ea typeface="Tahoma"/>
              <a:cs typeface="Tahom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071FB9-55B2-51B5-8D79-46E4914E6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1800" dirty="0">
                <a:latin typeface="Tahoma"/>
                <a:ea typeface="Tahoma"/>
                <a:cs typeface="Tahoma"/>
              </a:rPr>
              <a:t>How can you adapt this activity?</a:t>
            </a:r>
          </a:p>
          <a:p>
            <a:endParaRPr lang="en-US" sz="1800" dirty="0">
              <a:latin typeface="Tahoma"/>
              <a:ea typeface="Tahoma"/>
              <a:cs typeface="Tahoma"/>
            </a:endParaRPr>
          </a:p>
          <a:p>
            <a:r>
              <a:rPr lang="en-US" sz="1800" dirty="0">
                <a:latin typeface="Tahoma"/>
                <a:ea typeface="Tahoma"/>
                <a:cs typeface="Tahoma"/>
              </a:rPr>
              <a:t>Will you mail materials to registered participants?</a:t>
            </a:r>
          </a:p>
          <a:p>
            <a:endParaRPr lang="en-US" sz="1800" dirty="0">
              <a:latin typeface="Tahoma"/>
              <a:ea typeface="Tahoma"/>
              <a:cs typeface="Tahoma"/>
            </a:endParaRPr>
          </a:p>
          <a:p>
            <a:r>
              <a:rPr lang="en-US" sz="1800" dirty="0">
                <a:latin typeface="Tahoma"/>
                <a:ea typeface="Tahoma"/>
                <a:cs typeface="Tahoma"/>
              </a:rPr>
              <a:t>Will you offer this activity as a passive program in your library?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age from the CSLP manual showing directions for the Friendship Jewelry Extravaganza  activity. ">
            <a:extLst>
              <a:ext uri="{FF2B5EF4-FFF2-40B4-BE49-F238E27FC236}">
                <a16:creationId xmlns:a16="http://schemas.microsoft.com/office/drawing/2014/main" id="{DCCE2177-5580-76E4-1F18-02964ED67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9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3403D0-23AC-4B03-8081-0982C43DD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1F9C8-178C-42CE-AED4-A58839B79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40F83-DE1D-9C18-622D-2D5B78F0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449943"/>
            <a:ext cx="4432937" cy="2386106"/>
          </a:xfrm>
        </p:spPr>
        <p:txBody>
          <a:bodyPr anchor="t"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Calibri Light"/>
              </a:rPr>
              <a:t>Multi-Generational Programming Example – Pen Pal Program</a:t>
            </a:r>
            <a:endParaRPr lang="en-US" sz="3600" dirty="0">
              <a:latin typeface="Tahoma"/>
              <a:ea typeface="Tahom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CEF843-5EDB-4EFF-9FC3-B058D4CD2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764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0E2E8A-28DF-14CA-AD92-99F4A3E6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3133724"/>
            <a:ext cx="4432937" cy="3038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Tahoma"/>
                <a:ea typeface="Tahoma"/>
                <a:cs typeface="Tahoma"/>
              </a:rPr>
              <a:t>How can you adapt this activity?</a:t>
            </a:r>
          </a:p>
          <a:p>
            <a:endParaRPr lang="en-US" sz="1800" dirty="0">
              <a:latin typeface="Tahoma"/>
              <a:ea typeface="Tahoma"/>
              <a:cs typeface="Tahoma"/>
            </a:endParaRPr>
          </a:p>
          <a:p>
            <a:r>
              <a:rPr lang="en-US" sz="1800" dirty="0">
                <a:latin typeface="Tahoma"/>
                <a:ea typeface="Tahoma"/>
                <a:cs typeface="Tahoma"/>
              </a:rPr>
              <a:t>Will you mail materials to registered participants?</a:t>
            </a:r>
          </a:p>
          <a:p>
            <a:endParaRPr lang="en-US" sz="1800" dirty="0">
              <a:latin typeface="Tahoma"/>
              <a:ea typeface="Tahoma"/>
              <a:cs typeface="Tahoma"/>
            </a:endParaRPr>
          </a:p>
          <a:p>
            <a:r>
              <a:rPr lang="en-US" sz="1800" dirty="0">
                <a:latin typeface="Tahoma"/>
                <a:ea typeface="Tahoma"/>
                <a:cs typeface="Tahoma"/>
              </a:rPr>
              <a:t>Will you offer this activity as a passive program in your library?</a:t>
            </a:r>
            <a:endParaRPr lang="en-US" dirty="0"/>
          </a:p>
        </p:txBody>
      </p:sp>
      <p:pic>
        <p:nvPicPr>
          <p:cNvPr id="4" name="Picture 4" descr="Page from the CSLP manual showing directions for the Multigenerational Pen Pal Program activity. ">
            <a:extLst>
              <a:ext uri="{FF2B5EF4-FFF2-40B4-BE49-F238E27FC236}">
                <a16:creationId xmlns:a16="http://schemas.microsoft.com/office/drawing/2014/main" id="{00A597BC-1FE9-AE22-5959-447B447AB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88" b="3"/>
          <a:stretch/>
        </p:blipFill>
        <p:spPr>
          <a:xfrm>
            <a:off x="6296024" y="4393"/>
            <a:ext cx="5895975" cy="61678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C0FE031-FEED-4A22-95A5-5747EEB94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2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ADEF3-9D2C-EA5B-BBA8-766FA6C7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CSLP Printable Example </a:t>
            </a:r>
          </a:p>
        </p:txBody>
      </p:sp>
      <p:pic>
        <p:nvPicPr>
          <p:cNvPr id="7" name="Picture 7" descr="Image shows an example of a Summer Library Bingo Card.  There are 9 spaces  with an activity listed in each space. ">
            <a:extLst>
              <a:ext uri="{FF2B5EF4-FFF2-40B4-BE49-F238E27FC236}">
                <a16:creationId xmlns:a16="http://schemas.microsoft.com/office/drawing/2014/main" id="{A60D2A5E-BA53-CF36-BE39-88BE83D2C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612" y="-36891"/>
            <a:ext cx="5300964" cy="67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06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7958B-AD98-5462-5595-D453943A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07" y="1156591"/>
            <a:ext cx="3873500" cy="1202001"/>
          </a:xfr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How do we track books read?</a:t>
            </a:r>
            <a:endParaRPr lang="en-US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E917A-FC97-B94B-22DD-91D036EC0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Spreadsheets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Book Logs</a:t>
            </a:r>
          </a:p>
          <a:p>
            <a:r>
              <a:rPr lang="en-US" dirty="0">
                <a:latin typeface="Tahoma"/>
                <a:ea typeface="Tahoma"/>
                <a:cs typeface="Tahoma"/>
                <a:hlinkClick r:id="rId3"/>
              </a:rPr>
              <a:t>Beanstack</a:t>
            </a:r>
          </a:p>
        </p:txBody>
      </p:sp>
      <p:pic>
        <p:nvPicPr>
          <p:cNvPr id="29" name="Picture 29" descr="Example of a summer reading log.  Shows 12 popsicles in three rows. Patron is to place a sticker on a popsicle for each book read. ">
            <a:extLst>
              <a:ext uri="{FF2B5EF4-FFF2-40B4-BE49-F238E27FC236}">
                <a16:creationId xmlns:a16="http://schemas.microsoft.com/office/drawing/2014/main" id="{0CBB3756-58B6-473F-E2BF-9657BAAF74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02138" y="640080"/>
            <a:ext cx="4208036" cy="5577840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6E4D6209-60C6-CB0D-C6FB-9F13C69C2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901" y="4280489"/>
            <a:ext cx="3251198" cy="22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67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5364-A38F-5B30-2581-5318F8CC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706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  <a:latin typeface="Tahoma"/>
                <a:ea typeface="Tahoma"/>
                <a:cs typeface="Calibri Light"/>
              </a:rPr>
              <a:t>Beanstack</a:t>
            </a:r>
            <a:endParaRPr lang="en-US" sz="5400">
              <a:solidFill>
                <a:srgbClr val="FFFFFF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1" name="Picture 11" descr="Example of Maryland's Beanstack website.  Image shows two girls on the floor reading books. Text:  &quot;All Together Now (Todos Juntos Ahora) Summer Reading Coming Soon&quot;">
            <a:extLst>
              <a:ext uri="{FF2B5EF4-FFF2-40B4-BE49-F238E27FC236}">
                <a16:creationId xmlns:a16="http://schemas.microsoft.com/office/drawing/2014/main" id="{B8BB7A23-BD38-44DC-AABD-1E5A934FCF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1536"/>
          <a:stretch/>
        </p:blipFill>
        <p:spPr>
          <a:xfrm>
            <a:off x="838200" y="1395254"/>
            <a:ext cx="10579098" cy="4765849"/>
          </a:xfrm>
        </p:spPr>
      </p:pic>
    </p:spTree>
    <p:extLst>
      <p:ext uri="{BB962C8B-B14F-4D97-AF65-F5344CB8AC3E}">
        <p14:creationId xmlns:p14="http://schemas.microsoft.com/office/powerpoint/2010/main" val="109502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Text: Explore the Deep! &quot;Oceans of Possibilities&quot; 2022 Summer Reading Program. Scan the QR code to find out more! Image of scuba diver and large fish among the coral reef. ">
            <a:extLst>
              <a:ext uri="{FF2B5EF4-FFF2-40B4-BE49-F238E27FC236}">
                <a16:creationId xmlns:a16="http://schemas.microsoft.com/office/drawing/2014/main" id="{2D9D2FF2-7F83-4428-BCA8-A86A3B73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63" y="242376"/>
            <a:ext cx="10178406" cy="6601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632A00-12A5-4529-926A-CCCF41D31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728" y="5761607"/>
            <a:ext cx="1347241" cy="9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1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F145B-0434-44C7-454D-7F1A90AB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What has worked well for your SR Programs?</a:t>
            </a:r>
          </a:p>
        </p:txBody>
      </p:sp>
      <p:pic>
        <p:nvPicPr>
          <p:cNvPr id="5" name="Picture 5" descr="Text&#10;&#10;All Together Now">
            <a:extLst>
              <a:ext uri="{FF2B5EF4-FFF2-40B4-BE49-F238E27FC236}">
                <a16:creationId xmlns:a16="http://schemas.microsoft.com/office/drawing/2014/main" id="{1B0E51E7-9EAA-3B55-8A09-0ECF5633D3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38600" y="1612285"/>
            <a:ext cx="7188199" cy="36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2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88A53-3EE4-B29E-8CC4-3AF638AB5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latin typeface="Tahoma"/>
                <a:ea typeface="Tahoma"/>
                <a:cs typeface="Tahoma"/>
              </a:rPr>
              <a:t>I want to host a Summer Reading Program at my library. How do I get started? Where do I begin?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ED637-0A5D-8FC9-E787-7B16610A0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Tahoma"/>
                <a:ea typeface="Tahoma"/>
                <a:cs typeface="Tahoma"/>
              </a:rPr>
              <a:t>Email Donna Koh @ </a:t>
            </a:r>
            <a:r>
              <a:rPr lang="en-US" sz="2400" dirty="0">
                <a:latin typeface="Tahoma"/>
                <a:ea typeface="Tahoma"/>
                <a:cs typeface="Tahoma"/>
                <a:hlinkClick r:id="rId3"/>
              </a:rPr>
              <a:t>doko@loc.gov</a:t>
            </a:r>
            <a:r>
              <a:rPr lang="en-US" sz="2400" dirty="0">
                <a:latin typeface="Tahoma"/>
                <a:ea typeface="Tahoma"/>
                <a:cs typeface="Tahoma"/>
              </a:rPr>
              <a:t> to confirm your library is participating.</a:t>
            </a:r>
          </a:p>
          <a:p>
            <a:r>
              <a:rPr lang="en-US" sz="2400" dirty="0">
                <a:latin typeface="Tahoma"/>
                <a:ea typeface="Tahoma"/>
                <a:cs typeface="Tahoma"/>
              </a:rPr>
              <a:t>Decide on a tracking method and what you will track.</a:t>
            </a:r>
          </a:p>
          <a:p>
            <a:r>
              <a:rPr lang="en-US" sz="2400" dirty="0">
                <a:latin typeface="Tahoma"/>
                <a:ea typeface="Tahoma"/>
                <a:cs typeface="Tahoma"/>
              </a:rPr>
              <a:t>Promote the program!</a:t>
            </a:r>
          </a:p>
          <a:p>
            <a:r>
              <a:rPr lang="en-US" sz="2400" dirty="0">
                <a:latin typeface="Tahoma"/>
                <a:ea typeface="Tahoma"/>
                <a:cs typeface="Tahoma"/>
              </a:rPr>
              <a:t>Determine prizes.</a:t>
            </a:r>
          </a:p>
        </p:txBody>
      </p:sp>
      <p:pic>
        <p:nvPicPr>
          <p:cNvPr id="5" name="Picture 5" descr="Text, &quot;All Together Now&quot;&#10;&#10;A side profile of a person with a large brim hat and earrings reading a book. ">
            <a:extLst>
              <a:ext uri="{FF2B5EF4-FFF2-40B4-BE49-F238E27FC236}">
                <a16:creationId xmlns:a16="http://schemas.microsoft.com/office/drawing/2014/main" id="{1F961487-A0CC-F06B-8C80-F0649FBD5B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2" b="1650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108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EBBCD-A738-0E90-7C0C-A6A37797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Tahoma"/>
                <a:ea typeface="Tahoma"/>
                <a:cs typeface="Tahoma"/>
              </a:rPr>
              <a:t>Questions?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Text: &quot;All Together Now&quot; &#10;Image:  A boy holds a paint can in left hand and roller in right hand wearing a hoodie covered in paint. ">
            <a:extLst>
              <a:ext uri="{FF2B5EF4-FFF2-40B4-BE49-F238E27FC236}">
                <a16:creationId xmlns:a16="http://schemas.microsoft.com/office/drawing/2014/main" id="{A3FE10F7-95D0-8E55-CF0E-C14CA853A5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0620" y="511293"/>
            <a:ext cx="4702505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0061-9E09-E518-0F55-8C7596249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ahoma"/>
                <a:ea typeface="Tahoma"/>
                <a:cs typeface="Tahoma"/>
              </a:rPr>
              <a:t>LaShawn Myles 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Tahoma"/>
                <a:ea typeface="Tahoma"/>
                <a:cs typeface="Tahoma"/>
                <a:hlinkClick r:id="rId4"/>
              </a:rPr>
              <a:t>lashawn.myles@maryland.gov</a:t>
            </a:r>
            <a:endParaRPr lang="en-US" dirty="0">
              <a:latin typeface="Tahoma"/>
              <a:ea typeface="Tahoma"/>
              <a:cs typeface="Tahoma"/>
            </a:endParaRPr>
          </a:p>
          <a:p>
            <a:pPr marL="0"/>
            <a:endParaRPr lang="en-US" dirty="0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dirty="0">
                <a:latin typeface="Tahoma"/>
                <a:ea typeface="Tahoma"/>
                <a:cs typeface="Tahoma"/>
              </a:rPr>
              <a:t>Mary Beth Parks</a:t>
            </a:r>
          </a:p>
          <a:p>
            <a:pPr marL="0" indent="0">
              <a:buNone/>
            </a:pPr>
            <a:r>
              <a:rPr lang="en-US" dirty="0">
                <a:latin typeface="Tahoma"/>
                <a:ea typeface="Tahoma"/>
                <a:cs typeface="Tahoma"/>
                <a:hlinkClick r:id="rId5"/>
              </a:rPr>
              <a:t>parksm@mylamp.org</a:t>
            </a:r>
            <a:endParaRPr lang="en-US" dirty="0">
              <a:latin typeface="Tahoma"/>
              <a:ea typeface="Tahoma"/>
              <a:cs typeface="Tahoma"/>
            </a:endParaRPr>
          </a:p>
          <a:p>
            <a:pPr mar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8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A0C2-8164-4C59-BC59-0EE48472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11" y="365125"/>
            <a:ext cx="11831217" cy="1325563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NLS Northern-Southern Regional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CD4B-5946-4D42-B2EB-3D875BB4A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b="1" dirty="0">
                <a:latin typeface="Tahoma"/>
                <a:ea typeface="Tahoma"/>
                <a:cs typeface="Tahoma"/>
              </a:rPr>
              <a:t>LaShawn Myles</a:t>
            </a:r>
            <a:r>
              <a:rPr lang="en-US" sz="1600" dirty="0">
                <a:latin typeface="Tahoma"/>
                <a:ea typeface="Tahoma"/>
                <a:cs typeface="Tahoma"/>
              </a:rPr>
              <a:t> is the </a:t>
            </a:r>
            <a:r>
              <a:rPr lang="en-US" sz="1600" b="1" dirty="0">
                <a:latin typeface="Tahoma"/>
                <a:ea typeface="Tahoma"/>
                <a:cs typeface="Tahoma"/>
              </a:rPr>
              <a:t>Youth Librarian</a:t>
            </a:r>
            <a:r>
              <a:rPr lang="en-US" sz="1600" dirty="0">
                <a:latin typeface="Tahoma"/>
                <a:ea typeface="Tahoma"/>
                <a:cs typeface="Tahoma"/>
              </a:rPr>
              <a:t> at the </a:t>
            </a:r>
            <a:r>
              <a:rPr lang="en-US" sz="1600" b="1" dirty="0">
                <a:latin typeface="Tahoma"/>
                <a:ea typeface="Tahoma"/>
                <a:cs typeface="Tahoma"/>
              </a:rPr>
              <a:t>Maryland State Library for the Blind and Print Disabled (LBPD)</a:t>
            </a:r>
            <a:r>
              <a:rPr lang="en-US" sz="1600" dirty="0">
                <a:latin typeface="Tahoma"/>
                <a:ea typeface="Tahoma"/>
                <a:cs typeface="Tahoma"/>
              </a:rPr>
              <a:t>. On a good day, you will find her creating accessible programs, building partnerships, and expanding services for youth with print disabilities across the state. Before starting a career with LBPD, LaShawn worked as 18 years as an educator and School Library Media Specialist.</a:t>
            </a:r>
          </a:p>
          <a:p>
            <a:pPr marL="0" indent="0">
              <a:buNone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Tahoma"/>
                <a:ea typeface="Tahoma"/>
                <a:cs typeface="Tahoma"/>
              </a:rPr>
              <a:t>Mary Beth Parks</a:t>
            </a:r>
            <a:r>
              <a:rPr lang="en-US" sz="1600" dirty="0">
                <a:latin typeface="Tahoma"/>
                <a:ea typeface="Tahoma"/>
                <a:cs typeface="Tahoma"/>
              </a:rPr>
              <a:t> is the </a:t>
            </a:r>
            <a:r>
              <a:rPr lang="en-US" sz="1600" b="1" dirty="0">
                <a:latin typeface="Tahoma"/>
                <a:ea typeface="Tahoma"/>
                <a:cs typeface="Tahoma"/>
              </a:rPr>
              <a:t>Patron Services Manager</a:t>
            </a:r>
            <a:r>
              <a:rPr lang="en-US" sz="1600" dirty="0">
                <a:latin typeface="Tahoma"/>
                <a:ea typeface="Tahoma"/>
                <a:cs typeface="Tahoma"/>
              </a:rPr>
              <a:t> at the </a:t>
            </a:r>
            <a:r>
              <a:rPr lang="en-US" sz="1600" b="1" dirty="0">
                <a:latin typeface="Tahoma"/>
                <a:ea typeface="Tahoma"/>
                <a:cs typeface="Tahoma"/>
              </a:rPr>
              <a:t>Library of Accessible Media for Pennsylvanians (LAMP). </a:t>
            </a:r>
            <a:r>
              <a:rPr lang="en-US" sz="1600" dirty="0">
                <a:latin typeface="Tahoma"/>
                <a:ea typeface="Tahoma"/>
                <a:cs typeface="Tahoma"/>
              </a:rPr>
              <a:t>She supports an amazing team of Reader Advisors and LAMP's Youth Services Librarian in providing accessible programs and services to LAMP patrons throughout the state of Pennsylvania.</a:t>
            </a:r>
          </a:p>
        </p:txBody>
      </p:sp>
      <p:pic>
        <p:nvPicPr>
          <p:cNvPr id="3074" name="Picture 2" descr="A girl lays on the ground with her elbows nestled into a pillow while she enjoys a book. &#10;&#10;Description automatically generated with low confidence">
            <a:extLst>
              <a:ext uri="{FF2B5EF4-FFF2-40B4-BE49-F238E27FC236}">
                <a16:creationId xmlns:a16="http://schemas.microsoft.com/office/drawing/2014/main" id="{CA58E964-7860-4346-92A9-E5F597A7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83" y="4606139"/>
            <a:ext cx="5781869" cy="20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4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086E21-DDD2-45EF-04AD-A7C479831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8675F0ED-7434-1D45-8043-F48D4D00A5F2}"/>
              </a:ext>
            </a:extLst>
          </p:cNvPr>
          <p:cNvSpPr txBox="1"/>
          <p:nvPr/>
        </p:nvSpPr>
        <p:spPr>
          <a:xfrm>
            <a:off x="6901544" y="5921829"/>
            <a:ext cx="438512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EEEEEE"/>
                </a:solidFill>
                <a:latin typeface="Tahoma"/>
                <a:ea typeface="Tahoma"/>
                <a:cs typeface="Arial"/>
              </a:rPr>
              <a:t>https://www.menti.com/alzbya76bpqg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16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Two images are displayed side by side. On the left: A professional woman holds both arms up with clenched fists while expressing an ecstatic expression on her face. On the right side: a child slumped over the side of a platform while visually exhausted. ">
            <a:extLst>
              <a:ext uri="{FF2B5EF4-FFF2-40B4-BE49-F238E27FC236}">
                <a16:creationId xmlns:a16="http://schemas.microsoft.com/office/drawing/2014/main" id="{C304495D-A1FC-CECC-1721-1A12747EE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88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C8C7-9B14-42D1-AA48-B0BD240D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125"/>
            <a:ext cx="11765902" cy="1958197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 – All Together Now</a:t>
            </a:r>
            <a:b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Kindness/Friendship/Unity</a:t>
            </a:r>
          </a:p>
        </p:txBody>
      </p:sp>
      <p:pic>
        <p:nvPicPr>
          <p:cNvPr id="2050" name="Picture 2" descr="Two girls blowing bubble gum carry a stack of large colorful books with one girl on each side of the stack. ">
            <a:extLst>
              <a:ext uri="{FF2B5EF4-FFF2-40B4-BE49-F238E27FC236}">
                <a16:creationId xmlns:a16="http://schemas.microsoft.com/office/drawing/2014/main" id="{F80E3A58-8AE5-42DE-A73B-7DB0A5D1BB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2509644"/>
            <a:ext cx="6747113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13F043-4AD7-48F9-9A14-1EFDDCED11A6}"/>
              </a:ext>
            </a:extLst>
          </p:cNvPr>
          <p:cNvSpPr txBox="1"/>
          <p:nvPr/>
        </p:nvSpPr>
        <p:spPr>
          <a:xfrm>
            <a:off x="6559420" y="3009141"/>
            <a:ext cx="52334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NLS Summer Reading Planning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Collaborative Summer Library Program (CSLP)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2"/>
                </a:solidFill>
                <a:latin typeface="Tahoma"/>
                <a:ea typeface="Tahoma"/>
                <a:cs typeface="Calibri"/>
              </a:rPr>
              <a:t>iRead</a:t>
            </a:r>
            <a:r>
              <a:rPr lang="en-US" sz="2400" dirty="0">
                <a:solidFill>
                  <a:schemeClr val="accent2"/>
                </a:solidFill>
                <a:latin typeface="Tahoma"/>
                <a:ea typeface="Tahoma"/>
                <a:cs typeface="Calibri"/>
              </a:rPr>
              <a:t> libraries can still participate!</a:t>
            </a:r>
            <a:endParaRPr lang="en-US" sz="24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Planning </a:t>
            </a:r>
          </a:p>
        </p:txBody>
      </p:sp>
    </p:spTree>
    <p:extLst>
      <p:ext uri="{BB962C8B-B14F-4D97-AF65-F5344CB8AC3E}">
        <p14:creationId xmlns:p14="http://schemas.microsoft.com/office/powerpoint/2010/main" val="2175576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E0DF9-EC2A-4946-ABFC-65DCFA6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365125"/>
            <a:ext cx="11831215" cy="1325563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Goals</a:t>
            </a:r>
          </a:p>
        </p:txBody>
      </p:sp>
      <p:pic>
        <p:nvPicPr>
          <p:cNvPr id="4098" name="Picture 2" descr="A teenage youth holds an open book above his head with both hands.">
            <a:extLst>
              <a:ext uri="{FF2B5EF4-FFF2-40B4-BE49-F238E27FC236}">
                <a16:creationId xmlns:a16="http://schemas.microsoft.com/office/drawing/2014/main" id="{8E1648F4-1279-4314-B112-8150F42A6E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57" y="1909600"/>
            <a:ext cx="20234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56DC2-F329-4199-9E6E-E13C50FCC05D}"/>
              </a:ext>
            </a:extLst>
          </p:cNvPr>
          <p:cNvSpPr txBox="1"/>
          <p:nvPr/>
        </p:nvSpPr>
        <p:spPr>
          <a:xfrm>
            <a:off x="914399" y="2315554"/>
            <a:ext cx="7800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help school-aged library users retain or improve their reading and comprehension skills while they are out of school during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provide a fun and engaging activity for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promote a love of reading for all NLS patrons</a:t>
            </a:r>
          </a:p>
        </p:txBody>
      </p:sp>
    </p:spTree>
    <p:extLst>
      <p:ext uri="{BB962C8B-B14F-4D97-AF65-F5344CB8AC3E}">
        <p14:creationId xmlns:p14="http://schemas.microsoft.com/office/powerpoint/2010/main" val="54709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0109-A50E-42C0-A191-E9D25E6E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65" y="365125"/>
            <a:ext cx="11793894" cy="1325563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can network libraries expect from the NLS?</a:t>
            </a:r>
          </a:p>
        </p:txBody>
      </p:sp>
      <p:pic>
        <p:nvPicPr>
          <p:cNvPr id="5122" name="Picture 2" descr="Several images in a collage depict youth working together on a large outdoor painting.  One image shows a hand holding a paint can, another a paint roller, and another shows a group of youth painting on the ground. ">
            <a:extLst>
              <a:ext uri="{FF2B5EF4-FFF2-40B4-BE49-F238E27FC236}">
                <a16:creationId xmlns:a16="http://schemas.microsoft.com/office/drawing/2014/main" id="{8E2D3EF4-9371-4974-82E9-2AA7BF10A4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5" y="1778972"/>
            <a:ext cx="8379151" cy="42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10E804-A977-496E-AD15-FCAEFABE6C65}"/>
              </a:ext>
            </a:extLst>
          </p:cNvPr>
          <p:cNvSpPr txBox="1"/>
          <p:nvPr/>
        </p:nvSpPr>
        <p:spPr>
          <a:xfrm>
            <a:off x="8873410" y="2817234"/>
            <a:ext cx="3066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to Summer Reading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Booklists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Materials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26F3DF-8AF1-43E5-9E66-23F29416CA17}"/>
              </a:ext>
            </a:extLst>
          </p:cNvPr>
          <p:cNvSpPr txBox="1"/>
          <p:nvPr/>
        </p:nvSpPr>
        <p:spPr>
          <a:xfrm>
            <a:off x="9050693" y="1992351"/>
            <a:ext cx="2908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Resource Page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FFB6E-3F34-49D2-ACB8-4D16EE015013}"/>
              </a:ext>
            </a:extLst>
          </p:cNvPr>
          <p:cNvSpPr txBox="1"/>
          <p:nvPr/>
        </p:nvSpPr>
        <p:spPr>
          <a:xfrm>
            <a:off x="233265" y="6100282"/>
            <a:ext cx="117938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network library is still in charge of their own program.</a:t>
            </a:r>
          </a:p>
        </p:txBody>
      </p:sp>
    </p:spTree>
    <p:extLst>
      <p:ext uri="{BB962C8B-B14F-4D97-AF65-F5344CB8AC3E}">
        <p14:creationId xmlns:p14="http://schemas.microsoft.com/office/powerpoint/2010/main" val="126289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8" name="Rectangle 615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440FF-679A-426B-A3EC-6FC0F5FE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2115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dirty="0">
                <a:latin typeface="Tahoma"/>
                <a:ea typeface="Tahoma"/>
                <a:cs typeface="Tahoma"/>
              </a:rPr>
              <a:t>Important Dates</a:t>
            </a:r>
            <a:br>
              <a:rPr lang="en-US" sz="5400" dirty="0">
                <a:latin typeface="Tahoma"/>
                <a:ea typeface="Tahoma"/>
                <a:cs typeface="Tahoma"/>
              </a:rPr>
            </a:br>
            <a:r>
              <a:rPr lang="en-US" sz="1400" dirty="0">
                <a:latin typeface="Tahoma"/>
                <a:ea typeface="Tahoma"/>
                <a:cs typeface="Tahoma"/>
              </a:rPr>
              <a:t>Summer Reading will begin on June 26, 2023 and end on August 11, 2023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Two friends using a device while sharing a set of EarPods.&#10;&#10;Description automatically generated with low confidence">
            <a:extLst>
              <a:ext uri="{FF2B5EF4-FFF2-40B4-BE49-F238E27FC236}">
                <a16:creationId xmlns:a16="http://schemas.microsoft.com/office/drawing/2014/main" id="{B9CECBD6-B723-4AA9-B4B6-5593124C6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r="420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</p:pic>
      <p:sp>
        <p:nvSpPr>
          <p:cNvPr id="61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C6799-7B19-49EA-899B-51347988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405" y="1881125"/>
            <a:ext cx="6768181" cy="35927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Tahoma"/>
                <a:ea typeface="Tahoma"/>
                <a:cs typeface="Tahoma"/>
              </a:rPr>
              <a:t>Monday, June 26 @ 4:00 PM </a:t>
            </a:r>
            <a:r>
              <a:rPr lang="en-US" sz="1800" dirty="0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NLS</a:t>
            </a:r>
            <a:r>
              <a:rPr lang="en-US" sz="1800" dirty="0">
                <a:latin typeface="Tahoma"/>
                <a:ea typeface="Tahoma"/>
                <a:cs typeface="Tahoma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Kickoff Event</a:t>
            </a:r>
          </a:p>
          <a:p>
            <a:pPr marL="0" indent="0">
              <a:buNone/>
            </a:pPr>
            <a:endParaRPr lang="en-US" sz="1800" dirty="0">
              <a:solidFill>
                <a:schemeClr val="accent2"/>
              </a:solidFill>
              <a:latin typeface="Tahoma"/>
              <a:ea typeface="Tahoma"/>
              <a:cs typeface="Tahoma"/>
            </a:endParaRPr>
          </a:p>
          <a:p>
            <a:r>
              <a:rPr lang="en-US" sz="1800" dirty="0">
                <a:latin typeface="Tahoma"/>
                <a:ea typeface="Tahoma"/>
                <a:cs typeface="Calibri"/>
              </a:rPr>
              <a:t>Thursday, June 29 @ 7:00 PM </a:t>
            </a:r>
            <a:r>
              <a:rPr lang="en-US" sz="1800" dirty="0">
                <a:solidFill>
                  <a:schemeClr val="accent2"/>
                </a:solidFill>
                <a:latin typeface="Tahoma"/>
                <a:ea typeface="Tahoma"/>
                <a:cs typeface="Calibri"/>
              </a:rPr>
              <a:t>Adult Author Shelby Van Pelt</a:t>
            </a:r>
          </a:p>
          <a:p>
            <a:r>
              <a:rPr lang="en-US" sz="1800" dirty="0">
                <a:latin typeface="Tahoma"/>
                <a:ea typeface="Tahoma"/>
                <a:cs typeface="Calibri"/>
              </a:rPr>
              <a:t>Thursday, July 6 @ 7:00 PM </a:t>
            </a:r>
            <a:r>
              <a:rPr lang="en-US" sz="1800" dirty="0">
                <a:solidFill>
                  <a:schemeClr val="accent2"/>
                </a:solidFill>
                <a:latin typeface="Tahoma"/>
                <a:ea typeface="Tahoma"/>
                <a:cs typeface="Calibri"/>
              </a:rPr>
              <a:t>Turtle Dance Music (Grades K-3)</a:t>
            </a:r>
          </a:p>
          <a:p>
            <a:r>
              <a:rPr lang="en-US" sz="1800" dirty="0">
                <a:latin typeface="Tahoma"/>
                <a:ea typeface="Tahoma"/>
                <a:cs typeface="Calibri"/>
              </a:rPr>
              <a:t>Tuesday, July 11 @ 7:00 PM </a:t>
            </a:r>
            <a:r>
              <a:rPr lang="en-US" sz="1800" dirty="0">
                <a:solidFill>
                  <a:schemeClr val="accent2"/>
                </a:solidFill>
                <a:latin typeface="Tahoma"/>
                <a:ea typeface="Tahoma"/>
                <a:cs typeface="Calibri"/>
              </a:rPr>
              <a:t>Author Celia Perez (YA)</a:t>
            </a:r>
          </a:p>
          <a:p>
            <a:r>
              <a:rPr lang="en-US" sz="1800" dirty="0">
                <a:latin typeface="Tahoma"/>
                <a:ea typeface="Tahoma"/>
                <a:cs typeface="Calibri"/>
              </a:rPr>
              <a:t>Saturday, July 22 @ 1:00 PM </a:t>
            </a:r>
            <a:r>
              <a:rPr lang="en-US" sz="1800" dirty="0">
                <a:solidFill>
                  <a:schemeClr val="accent2"/>
                </a:solidFill>
                <a:latin typeface="Tahoma"/>
                <a:ea typeface="Tahoma"/>
                <a:cs typeface="Calibri"/>
              </a:rPr>
              <a:t>Authors Annette Bay Pimentel and Jennifer Keelan- Chaffins (Grades K-5)</a:t>
            </a:r>
          </a:p>
          <a:p>
            <a:r>
              <a:rPr lang="en-US" sz="1800" dirty="0">
                <a:latin typeface="Tahoma"/>
                <a:ea typeface="Tahoma"/>
                <a:cs typeface="Calibri"/>
              </a:rPr>
              <a:t>Thursday, July 27 @ 7:00 PM </a:t>
            </a:r>
            <a:r>
              <a:rPr lang="en-US" sz="1800" dirty="0">
                <a:solidFill>
                  <a:schemeClr val="accent2"/>
                </a:solidFill>
                <a:latin typeface="Tahoma"/>
                <a:ea typeface="Tahoma"/>
                <a:cs typeface="Calibri"/>
              </a:rPr>
              <a:t>Author Kwame Alexander (YA)</a:t>
            </a:r>
          </a:p>
          <a:p>
            <a:r>
              <a:rPr lang="en-US" sz="1800" dirty="0">
                <a:latin typeface="Tahoma"/>
                <a:ea typeface="Tahoma"/>
                <a:cs typeface="Calibri"/>
              </a:rPr>
              <a:t>Thursday, August 3 @ 7:00 PM </a:t>
            </a:r>
            <a:r>
              <a:rPr lang="en-US" sz="1800" dirty="0">
                <a:solidFill>
                  <a:schemeClr val="accent2"/>
                </a:solidFill>
                <a:latin typeface="Tahoma"/>
                <a:ea typeface="Tahoma"/>
                <a:cs typeface="Calibri"/>
              </a:rPr>
              <a:t>Author Jenny Torres Sanchez (YA)</a:t>
            </a:r>
          </a:p>
          <a:p>
            <a:pPr marL="0" indent="0">
              <a:buNone/>
            </a:pPr>
            <a:endParaRPr lang="en-US" sz="2200" dirty="0">
              <a:ea typeface="Tahoma"/>
              <a:cs typeface="Calibri"/>
            </a:endParaRPr>
          </a:p>
          <a:p>
            <a:pPr marL="0" indent="0">
              <a:buNone/>
            </a:pPr>
            <a:endParaRPr lang="en-US" sz="2200" dirty="0">
              <a:ea typeface="Tahom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3ED357-3851-2075-76F8-6B8C7BEAC4ED}"/>
              </a:ext>
            </a:extLst>
          </p:cNvPr>
          <p:cNvSpPr txBox="1"/>
          <p:nvPr/>
        </p:nvSpPr>
        <p:spPr>
          <a:xfrm>
            <a:off x="4760688" y="5998028"/>
            <a:ext cx="71065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ahoma"/>
                <a:ea typeface="Tahoma"/>
                <a:cs typeface="Calibri"/>
              </a:rPr>
              <a:t>*These programs will be livestreamed only and will not be recorded.</a:t>
            </a:r>
            <a:endParaRPr lang="en-US" i="1" dirty="0">
              <a:latin typeface="Tahoma"/>
              <a:ea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1440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B769D-07CB-ED6B-C3F1-68525322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solidFill>
            <a:schemeClr val="bg2">
              <a:lumMod val="50000"/>
            </a:schemeClr>
          </a:solidFill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/>
                <a:ea typeface="Tahoma"/>
                <a:cs typeface="Calibri Light"/>
              </a:rPr>
              <a:t>Additional Programming Resources</a:t>
            </a:r>
            <a:endParaRPr lang="en-US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649D00-1CEA-728B-044C-7C52555D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605909"/>
            <a:ext cx="4837442" cy="33410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dirty="0">
              <a:latin typeface="Tahoma"/>
              <a:ea typeface="Tahoma"/>
              <a:cs typeface="Calibri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 Summer Reading Working Group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1600" dirty="0">
                <a:latin typeface="Tahoma"/>
                <a:ea typeface="Tahoma"/>
                <a:cs typeface="Calibri"/>
              </a:rPr>
              <a:t>Wiki:</a:t>
            </a:r>
            <a:r>
              <a:rPr lang="en-US" sz="2800" dirty="0">
                <a:latin typeface="Tahoma"/>
                <a:ea typeface="Tahoma"/>
                <a:cs typeface="Calibri"/>
              </a:rPr>
              <a:t> </a:t>
            </a:r>
            <a:r>
              <a:rPr lang="en-US" sz="1600" dirty="0">
                <a:latin typeface="Tahoma"/>
                <a:ea typeface="Tahoma"/>
                <a:cs typeface="Calibri"/>
                <a:hlinkClick r:id="rId3"/>
              </a:rPr>
              <a:t>https://lbphwikiaadl.org/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Tahoma"/>
                <a:ea typeface="Tahoma"/>
                <a:cs typeface="Calibri"/>
              </a:rPr>
              <a:t>Contact: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Maggie Witte @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Calibri"/>
                <a:hlinkClick r:id="rId4"/>
              </a:rPr>
              <a:t>Maggie.Witte@ks.gov</a:t>
            </a:r>
            <a:endParaRPr lang="en-US" sz="2000" dirty="0">
              <a:latin typeface="Tahoma"/>
              <a:ea typeface="Tahoma"/>
              <a:cs typeface="Calibri"/>
            </a:endParaRPr>
          </a:p>
          <a:p>
            <a:pPr lvl="1">
              <a:lnSpc>
                <a:spcPct val="100000"/>
              </a:lnSpc>
            </a:pPr>
            <a:endParaRPr lang="en-US" sz="1600" dirty="0">
              <a:latin typeface="Tahoma"/>
              <a:ea typeface="Tahoma"/>
              <a:cs typeface="Calibri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ahoma"/>
                <a:ea typeface="Tahoma"/>
                <a:cs typeface="Calibri"/>
              </a:rPr>
              <a:t> CSLP Manual </a:t>
            </a:r>
            <a:r>
              <a:rPr lang="en-US" sz="1700" dirty="0">
                <a:latin typeface="Tahoma"/>
                <a:ea typeface="Tahoma"/>
                <a:cs typeface="Calibri"/>
                <a:hlinkClick r:id="rId5"/>
              </a:rPr>
              <a:t>cslpreads.org</a:t>
            </a:r>
          </a:p>
          <a:p>
            <a:pPr lvl="1"/>
            <a:r>
              <a:rPr lang="en-US" sz="1600" dirty="0">
                <a:latin typeface="Tahoma"/>
                <a:ea typeface="Tahoma"/>
                <a:cs typeface="Tahoma"/>
              </a:rPr>
              <a:t>Programming ideas with material lists, tips, and adaptations. </a:t>
            </a:r>
            <a:endParaRPr lang="en-US" sz="1600" dirty="0">
              <a:latin typeface="Tahoma"/>
              <a:ea typeface="Tahoma"/>
              <a:cs typeface="Calibri"/>
            </a:endParaRPr>
          </a:p>
          <a:p>
            <a:pPr marL="457200" lvl="1" indent="0">
              <a:buNone/>
            </a:pPr>
            <a:endParaRPr lang="en-US" sz="1600" dirty="0">
              <a:latin typeface="Tahoma"/>
              <a:ea typeface="Tahoma"/>
              <a:cs typeface="Calibri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cs typeface="Calibri"/>
              </a:rPr>
              <a:t>Share your favorite resources!</a:t>
            </a:r>
          </a:p>
        </p:txBody>
      </p:sp>
      <p:pic>
        <p:nvPicPr>
          <p:cNvPr id="4" name="Picture 4" descr="Text: All Together Now&#10;Image: Paper cut out of a circle of people around the planet Earth. ">
            <a:extLst>
              <a:ext uri="{FF2B5EF4-FFF2-40B4-BE49-F238E27FC236}">
                <a16:creationId xmlns:a16="http://schemas.microsoft.com/office/drawing/2014/main" id="{4B79372D-6FCA-F5D9-A29C-D7B49CF630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773"/>
          <a:stretch/>
        </p:blipFill>
        <p:spPr>
          <a:xfrm>
            <a:off x="5308847" y="-1316"/>
            <a:ext cx="6880105" cy="685931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0537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653E39FBC4B44CB44D10819E32ED9C" ma:contentTypeVersion="14" ma:contentTypeDescription="Create a new document." ma:contentTypeScope="" ma:versionID="44dc95e025e8088ec599ca1fbcc6f8cb">
  <xsd:schema xmlns:xsd="http://www.w3.org/2001/XMLSchema" xmlns:xs="http://www.w3.org/2001/XMLSchema" xmlns:p="http://schemas.microsoft.com/office/2006/metadata/properties" xmlns:ns3="915889da-3ce1-4314-98ac-8803b6875f1d" xmlns:ns4="c9e99990-30d0-4372-915d-b49c6b62e9b6" targetNamespace="http://schemas.microsoft.com/office/2006/metadata/properties" ma:root="true" ma:fieldsID="8fdff04fb6f0f75b43049b6ae49a9d10" ns3:_="" ns4:_="">
    <xsd:import namespace="915889da-3ce1-4314-98ac-8803b6875f1d"/>
    <xsd:import namespace="c9e99990-30d0-4372-915d-b49c6b62e9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5889da-3ce1-4314-98ac-8803b6875f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99990-30d0-4372-915d-b49c6b62e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9e99990-30d0-4372-915d-b49c6b62e9b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B53A36-8135-4C6A-930D-342B05849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5889da-3ce1-4314-98ac-8803b6875f1d"/>
    <ds:schemaRef ds:uri="c9e99990-30d0-4372-915d-b49c6b62e9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32A03C-5B0D-4E73-B9DB-61960470343E}">
  <ds:schemaRefs>
    <ds:schemaRef ds:uri="http://www.w3.org/XML/1998/namespace"/>
    <ds:schemaRef ds:uri="915889da-3ce1-4314-98ac-8803b6875f1d"/>
    <ds:schemaRef ds:uri="http://purl.org/dc/dcmitype/"/>
    <ds:schemaRef ds:uri="http://schemas.microsoft.com/office/2006/documentManagement/types"/>
    <ds:schemaRef ds:uri="c9e99990-30d0-4372-915d-b49c6b62e9b6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A6162C5-58A0-48D5-B702-A46B39F38E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766</Words>
  <Application>Microsoft Office PowerPoint</Application>
  <PresentationFormat>Widescreen</PresentationFormat>
  <Paragraphs>125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Helvetica Neue Medium</vt:lpstr>
      <vt:lpstr>Tahoma</vt:lpstr>
      <vt:lpstr>Wingdings</vt:lpstr>
      <vt:lpstr>Office Theme</vt:lpstr>
      <vt:lpstr>PowerPoint Presentation</vt:lpstr>
      <vt:lpstr>2023 NLS Northern-Southern Regional Conference</vt:lpstr>
      <vt:lpstr>PowerPoint Presentation</vt:lpstr>
      <vt:lpstr>PowerPoint Presentation</vt:lpstr>
      <vt:lpstr>Theme – All Together Now Kindness/Friendship/Unity</vt:lpstr>
      <vt:lpstr>Program Goals</vt:lpstr>
      <vt:lpstr>What can network libraries expect from the NLS?</vt:lpstr>
      <vt:lpstr>Important Dates Summer Reading will begin on June 26, 2023 and end on August 11, 2023</vt:lpstr>
      <vt:lpstr>Additional Programming Resources</vt:lpstr>
      <vt:lpstr>Children's Programming Example – DIY Music Makers</vt:lpstr>
      <vt:lpstr>Teen Programming Example – Friendship Jewelry Extravaganza</vt:lpstr>
      <vt:lpstr>Multi-Generational Programming Example – Pen Pal Program</vt:lpstr>
      <vt:lpstr>CSLP Printable Example </vt:lpstr>
      <vt:lpstr>How do we track books read?</vt:lpstr>
      <vt:lpstr>Beanstack</vt:lpstr>
      <vt:lpstr>PowerPoint Presentation</vt:lpstr>
      <vt:lpstr>What has worked well for your SR Programs?</vt:lpstr>
      <vt:lpstr>I want to host a Summer Reading Program at my library. How do I get started? Where do I begin?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Parks, Mary Beth</dc:creator>
  <cp:lastModifiedBy>LASHAWN MYLES</cp:lastModifiedBy>
  <cp:revision>575</cp:revision>
  <dcterms:created xsi:type="dcterms:W3CDTF">2023-04-05T19:04:25Z</dcterms:created>
  <dcterms:modified xsi:type="dcterms:W3CDTF">2023-04-26T14:32:00Z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0x010100F4653E39FBC4B44CB44D10819E32ED9C</vt:lpwstr>
  </property>
</Properties>
</file>