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8"/>
  </p:handoutMasterIdLst>
  <p:sldIdLst>
    <p:sldId id="256" r:id="rId2"/>
    <p:sldId id="257" r:id="rId3"/>
    <p:sldId id="262" r:id="rId4"/>
    <p:sldId id="258" r:id="rId5"/>
    <p:sldId id="265" r:id="rId6"/>
    <p:sldId id="266" r:id="rId7"/>
    <p:sldId id="260" r:id="rId8"/>
    <p:sldId id="259" r:id="rId9"/>
    <p:sldId id="261" r:id="rId10"/>
    <p:sldId id="271" r:id="rId11"/>
    <p:sldId id="263" r:id="rId12"/>
    <p:sldId id="270" r:id="rId13"/>
    <p:sldId id="264" r:id="rId14"/>
    <p:sldId id="267" r:id="rId15"/>
    <p:sldId id="268" r:id="rId16"/>
    <p:sldId id="269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C02173C-57B8-4522-BAAE-E47F2A036BFD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CC328EE-F1E3-4434-BBB5-8531FB9F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13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A34F35-B407-4329-B788-8CAA2315BB30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0A3DD-C77E-4B25-8FC2-48C895F0AD6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A34F35-B407-4329-B788-8CAA2315BB30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0A3DD-C77E-4B25-8FC2-48C895F0A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A34F35-B407-4329-B788-8CAA2315BB30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0A3DD-C77E-4B25-8FC2-48C895F0A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A34F35-B407-4329-B788-8CAA2315BB30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0A3DD-C77E-4B25-8FC2-48C895F0A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A34F35-B407-4329-B788-8CAA2315BB30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0A3DD-C77E-4B25-8FC2-48C895F0AD6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A34F35-B407-4329-B788-8CAA2315BB30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0A3DD-C77E-4B25-8FC2-48C895F0A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A34F35-B407-4329-B788-8CAA2315BB30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0A3DD-C77E-4B25-8FC2-48C895F0A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A34F35-B407-4329-B788-8CAA2315BB30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0A3DD-C77E-4B25-8FC2-48C895F0A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A34F35-B407-4329-B788-8CAA2315BB30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0A3DD-C77E-4B25-8FC2-48C895F0AD6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A34F35-B407-4329-B788-8CAA2315BB30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0A3DD-C77E-4B25-8FC2-48C895F0A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A34F35-B407-4329-B788-8CAA2315BB30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0A3DD-C77E-4B25-8FC2-48C895F0AD6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6A34F35-B407-4329-B788-8CAA2315BB30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FE0A3DD-C77E-4B25-8FC2-48C895F0AD6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143000"/>
            <a:ext cx="6629400" cy="169545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effectLst/>
              </a:rPr>
              <a:t>Rating Unrated Books</a:t>
            </a:r>
            <a:r>
              <a:rPr lang="en-US" b="1" dirty="0" smtClean="0">
                <a:effectLst/>
              </a:rPr>
              <a:t/>
            </a:r>
            <a:br>
              <a:rPr lang="en-US" b="1" dirty="0" smtClean="0">
                <a:effectLst/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>There lies the RUB</a:t>
            </a:r>
            <a:endParaRPr lang="en-US" b="1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276600"/>
            <a:ext cx="6400800" cy="27432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3000" dirty="0" smtClean="0">
                <a:solidFill>
                  <a:schemeClr val="tx1"/>
                </a:solidFill>
              </a:rPr>
              <a:t>April 6</a:t>
            </a:r>
            <a:r>
              <a:rPr lang="en-US" sz="3000" baseline="30000" dirty="0" smtClean="0">
                <a:solidFill>
                  <a:schemeClr val="tx1"/>
                </a:solidFill>
              </a:rPr>
              <a:t>th</a:t>
            </a:r>
            <a:r>
              <a:rPr lang="en-US" sz="3000" dirty="0" smtClean="0">
                <a:solidFill>
                  <a:schemeClr val="tx1"/>
                </a:solidFill>
              </a:rPr>
              <a:t> 2016</a:t>
            </a:r>
          </a:p>
          <a:p>
            <a:pPr algn="ctr"/>
            <a:r>
              <a:rPr lang="en-US" sz="3000" dirty="0" smtClean="0">
                <a:solidFill>
                  <a:schemeClr val="tx1"/>
                </a:solidFill>
              </a:rPr>
              <a:t>NLS Biennial Conference</a:t>
            </a:r>
          </a:p>
          <a:p>
            <a:pPr algn="ctr"/>
            <a:endParaRPr lang="en-US" sz="3000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sz="2900" b="1" dirty="0" smtClean="0">
                <a:solidFill>
                  <a:schemeClr val="tx1"/>
                </a:solidFill>
              </a:rPr>
              <a:t>Pilot Team: </a:t>
            </a:r>
            <a:r>
              <a:rPr lang="en-US" sz="2900" dirty="0" smtClean="0">
                <a:solidFill>
                  <a:schemeClr val="tx1"/>
                </a:solidFill>
              </a:rPr>
              <a:t>Debbi MacLeod, John </a:t>
            </a:r>
            <a:r>
              <a:rPr lang="en-US" sz="2900" dirty="0" err="1" smtClean="0">
                <a:solidFill>
                  <a:schemeClr val="tx1"/>
                </a:solidFill>
              </a:rPr>
              <a:t>Mugford</a:t>
            </a:r>
            <a:r>
              <a:rPr lang="en-US" sz="2900" dirty="0" smtClean="0">
                <a:solidFill>
                  <a:schemeClr val="tx1"/>
                </a:solidFill>
              </a:rPr>
              <a:t>, </a:t>
            </a:r>
          </a:p>
          <a:p>
            <a:pPr algn="ctr"/>
            <a:r>
              <a:rPr lang="en-US" sz="2900" dirty="0" smtClean="0">
                <a:solidFill>
                  <a:schemeClr val="tx1"/>
                </a:solidFill>
              </a:rPr>
              <a:t>Ava Smith, Sharon Ruda, Sue Walker, </a:t>
            </a:r>
          </a:p>
          <a:p>
            <a:pPr algn="ctr"/>
            <a:r>
              <a:rPr lang="en-US" sz="2900" dirty="0" smtClean="0">
                <a:solidFill>
                  <a:schemeClr val="tx1"/>
                </a:solidFill>
              </a:rPr>
              <a:t>and James &amp; </a:t>
            </a:r>
            <a:r>
              <a:rPr lang="en-US" sz="2900" dirty="0" err="1" smtClean="0">
                <a:solidFill>
                  <a:schemeClr val="tx1"/>
                </a:solidFill>
              </a:rPr>
              <a:t>Mitake</a:t>
            </a:r>
            <a:r>
              <a:rPr lang="en-US" sz="2900" dirty="0" smtClean="0">
                <a:solidFill>
                  <a:schemeClr val="tx1"/>
                </a:solidFill>
              </a:rPr>
              <a:t> </a:t>
            </a:r>
            <a:r>
              <a:rPr lang="en-US" sz="2900" dirty="0" err="1" smtClean="0">
                <a:solidFill>
                  <a:schemeClr val="tx1"/>
                </a:solidFill>
              </a:rPr>
              <a:t>Burts</a:t>
            </a:r>
            <a:endParaRPr lang="en-US" sz="2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658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498080" cy="1143000"/>
          </a:xfrm>
        </p:spPr>
        <p:txBody>
          <a:bodyPr/>
          <a:lstStyle/>
          <a:p>
            <a:r>
              <a:rPr lang="en-US" b="1" dirty="0" smtClean="0">
                <a:effectLst/>
              </a:rPr>
              <a:t>Process – Book Backlog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Unrated backlog not included</a:t>
            </a:r>
          </a:p>
          <a:p>
            <a:pPr marL="82296" indent="0">
              <a:buNone/>
            </a:pPr>
            <a:endParaRPr lang="en-US" sz="3600" dirty="0" smtClean="0"/>
          </a:p>
          <a:p>
            <a:r>
              <a:rPr lang="en-US" sz="3600" dirty="0" smtClean="0"/>
              <a:t>If states want to do additional work and rate the books from the backlog – they are most welcome to do so</a:t>
            </a:r>
          </a:p>
        </p:txBody>
      </p:sp>
    </p:spTree>
    <p:extLst>
      <p:ext uri="{BB962C8B-B14F-4D97-AF65-F5344CB8AC3E}">
        <p14:creationId xmlns:p14="http://schemas.microsoft.com/office/powerpoint/2010/main" val="928335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Process – Rating in Catalog 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500" dirty="0" smtClean="0"/>
              <a:t>Once you have determined ratings, make changes to the book record in your catalog.</a:t>
            </a:r>
          </a:p>
          <a:p>
            <a:pPr lvl="1"/>
            <a:r>
              <a:rPr lang="en-US" sz="3200" dirty="0" smtClean="0"/>
              <a:t>Take out “unrated” in: abstract &amp; heading</a:t>
            </a:r>
          </a:p>
          <a:p>
            <a:pPr lvl="1"/>
            <a:r>
              <a:rPr lang="en-US" sz="3200" dirty="0" smtClean="0"/>
              <a:t>Add appropriate exclusions </a:t>
            </a:r>
          </a:p>
          <a:p>
            <a:pPr lvl="1"/>
            <a:r>
              <a:rPr lang="en-US" sz="3200" dirty="0" smtClean="0"/>
              <a:t>Add “commercial audio” heading (for KLAS)</a:t>
            </a:r>
          </a:p>
          <a:p>
            <a:pPr marL="402336" lvl="1" indent="0">
              <a:buNone/>
            </a:pPr>
            <a:endParaRPr lang="en-US" dirty="0" smtClean="0"/>
          </a:p>
          <a:p>
            <a:r>
              <a:rPr lang="en-US" dirty="0" smtClean="0"/>
              <a:t>Keystone will be automating the collection and redistribution of exclusions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231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28600"/>
            <a:ext cx="7498080" cy="1143000"/>
          </a:xfrm>
        </p:spPr>
        <p:txBody>
          <a:bodyPr/>
          <a:lstStyle/>
          <a:p>
            <a:r>
              <a:rPr lang="en-US" b="1" dirty="0" smtClean="0">
                <a:effectLst/>
              </a:rPr>
              <a:t>Rating Distribution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Only change the catalog record for your assigned books</a:t>
            </a:r>
          </a:p>
          <a:p>
            <a:r>
              <a:rPr lang="en-US" dirty="0" smtClean="0"/>
              <a:t>Monthly KLAS picks up the changes and populates them through all KLAS catalogs</a:t>
            </a:r>
          </a:p>
          <a:p>
            <a:r>
              <a:rPr lang="en-US" dirty="0" smtClean="0"/>
              <a:t>There may be a cost associated with getting the process created. It is hoped we could all share this to minimize the individual fee</a:t>
            </a:r>
          </a:p>
        </p:txBody>
      </p:sp>
    </p:spTree>
    <p:extLst>
      <p:ext uri="{BB962C8B-B14F-4D97-AF65-F5344CB8AC3E}">
        <p14:creationId xmlns:p14="http://schemas.microsoft.com/office/powerpoint/2010/main" val="2860636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28600"/>
            <a:ext cx="7498080" cy="1143000"/>
          </a:xfrm>
        </p:spPr>
        <p:txBody>
          <a:bodyPr/>
          <a:lstStyle/>
          <a:p>
            <a:r>
              <a:rPr lang="en-US" b="1" dirty="0" smtClean="0">
                <a:effectLst/>
              </a:rPr>
              <a:t>Rating Distribution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Sharing catalog records in both directions with CULS &amp; </a:t>
            </a:r>
            <a:r>
              <a:rPr lang="en-US" dirty="0" err="1" smtClean="0"/>
              <a:t>WebREADS</a:t>
            </a:r>
            <a:r>
              <a:rPr lang="en-US" dirty="0" smtClean="0"/>
              <a:t> needs to be worked out</a:t>
            </a:r>
          </a:p>
          <a:p>
            <a:endParaRPr lang="en-US" dirty="0" smtClean="0"/>
          </a:p>
          <a:p>
            <a:r>
              <a:rPr lang="en-US" dirty="0" smtClean="0"/>
              <a:t>CO volunteers to post full MARC records on the Wiki monthly for states to download into their catalogs in the meantime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906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Rating Models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 – volunteer team rating</a:t>
            </a:r>
          </a:p>
          <a:p>
            <a:r>
              <a:rPr lang="en-US" sz="3600" dirty="0" smtClean="0"/>
              <a:t>ID &amp; IL – staff rating</a:t>
            </a:r>
          </a:p>
          <a:p>
            <a:r>
              <a:rPr lang="en-US" sz="3600" dirty="0" smtClean="0"/>
              <a:t>TX – patrons rating</a:t>
            </a:r>
          </a:p>
          <a:p>
            <a:endParaRPr lang="en-US" sz="3600" dirty="0"/>
          </a:p>
          <a:p>
            <a:pPr marL="82296" indent="0">
              <a:buNone/>
            </a:pP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34450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Call to Action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Who will join the effort?</a:t>
            </a:r>
          </a:p>
          <a:p>
            <a:endParaRPr lang="en-US" sz="4000" dirty="0" smtClean="0"/>
          </a:p>
          <a:p>
            <a:r>
              <a:rPr lang="en-US" sz="4000" dirty="0" smtClean="0"/>
              <a:t>How </a:t>
            </a:r>
            <a:r>
              <a:rPr lang="en-US" sz="4000" dirty="0"/>
              <a:t>many books can you commit to rating in a month</a:t>
            </a:r>
            <a:r>
              <a:rPr lang="en-US" sz="4000" dirty="0" smtClean="0"/>
              <a:t>?</a:t>
            </a:r>
          </a:p>
          <a:p>
            <a:pPr marL="82296" indent="0"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205209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Questions for the Team</a:t>
            </a:r>
            <a:endParaRPr lang="en-US" b="1" dirty="0">
              <a:effectLst/>
            </a:endParaRPr>
          </a:p>
        </p:txBody>
      </p:sp>
      <p:pic>
        <p:nvPicPr>
          <p:cNvPr id="1026" name="Picture 2" descr="C:\Users\macle_d\AppData\Local\Microsoft\Windows\Temporary Internet Files\Content.IE5\04GR7VCC\question_makrs_cutie_mark_by_rildraw-d4byewl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447799"/>
            <a:ext cx="5029200" cy="4982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631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Customer Service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Patrons who have exclusions do not want to read unrated books</a:t>
            </a:r>
          </a:p>
          <a:p>
            <a:r>
              <a:rPr lang="en-US" dirty="0" smtClean="0"/>
              <a:t>1/3 of the newly added books are unrated</a:t>
            </a:r>
          </a:p>
          <a:p>
            <a:r>
              <a:rPr lang="en-US" dirty="0" smtClean="0"/>
              <a:t>Reduces the available books for patrons with exclusions by 33% </a:t>
            </a:r>
          </a:p>
          <a:p>
            <a:r>
              <a:rPr lang="en-US" dirty="0" smtClean="0"/>
              <a:t>Eliminates many bestsellers </a:t>
            </a:r>
          </a:p>
          <a:p>
            <a:r>
              <a:rPr lang="en-US" dirty="0" smtClean="0"/>
              <a:t>Exclusions are guidance for patrons like movie ratings – not censorship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203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498080" cy="1143000"/>
          </a:xfrm>
        </p:spPr>
        <p:txBody>
          <a:bodyPr/>
          <a:lstStyle/>
          <a:p>
            <a:r>
              <a:rPr lang="en-US" b="1" dirty="0" smtClean="0">
                <a:effectLst/>
              </a:rPr>
              <a:t>Exclusions by Pilot State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Colorado – 54%</a:t>
            </a:r>
          </a:p>
          <a:p>
            <a:r>
              <a:rPr lang="en-US" dirty="0" smtClean="0"/>
              <a:t>Idaho – 60%</a:t>
            </a:r>
          </a:p>
          <a:p>
            <a:r>
              <a:rPr lang="en-US" dirty="0" smtClean="0"/>
              <a:t>Illinois - </a:t>
            </a:r>
            <a:r>
              <a:rPr lang="en-US" dirty="0"/>
              <a:t>73.9</a:t>
            </a:r>
            <a:r>
              <a:rPr lang="en-US" dirty="0" smtClean="0"/>
              <a:t>%</a:t>
            </a:r>
          </a:p>
          <a:p>
            <a:r>
              <a:rPr lang="en-US" dirty="0" smtClean="0"/>
              <a:t>New </a:t>
            </a:r>
            <a:r>
              <a:rPr lang="en-US" dirty="0"/>
              <a:t>M</a:t>
            </a:r>
            <a:r>
              <a:rPr lang="en-US" dirty="0" smtClean="0"/>
              <a:t>exico – 68%</a:t>
            </a:r>
          </a:p>
          <a:p>
            <a:r>
              <a:rPr lang="en-US" dirty="0" smtClean="0"/>
              <a:t>Texas – 76%</a:t>
            </a:r>
          </a:p>
          <a:p>
            <a:endParaRPr lang="en-US" dirty="0"/>
          </a:p>
          <a:p>
            <a:r>
              <a:rPr lang="en-US" dirty="0" smtClean="0"/>
              <a:t>These are patrons who are affected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890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RUB Pilot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CO, ID, IL, TX, NM  </a:t>
            </a:r>
          </a:p>
          <a:p>
            <a:r>
              <a:rPr lang="en-US" dirty="0" smtClean="0"/>
              <a:t>Keystone worked on a pilot to code unrated books</a:t>
            </a:r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Much discussion has ensued – we will not share the blow by blow with you but cut to the chase and the outcomes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856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What books do we rate?</a:t>
            </a:r>
            <a:endParaRPr lang="en-US" b="1" dirty="0">
              <a:effectLst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447800" y="1524000"/>
            <a:ext cx="71628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Non-fiction</a:t>
            </a:r>
          </a:p>
          <a:p>
            <a:r>
              <a:rPr lang="en-US" sz="3600" dirty="0" smtClean="0"/>
              <a:t>Adult Fiction</a:t>
            </a:r>
            <a:endParaRPr lang="en-US" sz="3600" dirty="0"/>
          </a:p>
          <a:p>
            <a:r>
              <a:rPr lang="en-US" sz="3600" dirty="0" smtClean="0"/>
              <a:t>Young Adult Fiction</a:t>
            </a:r>
          </a:p>
          <a:p>
            <a:endParaRPr lang="en-US" sz="3600" dirty="0"/>
          </a:p>
          <a:p>
            <a:r>
              <a:rPr lang="en-US" sz="3600" dirty="0" smtClean="0"/>
              <a:t>Not </a:t>
            </a:r>
            <a:r>
              <a:rPr lang="en-US" sz="3600" dirty="0"/>
              <a:t>b</a:t>
            </a:r>
            <a:r>
              <a:rPr lang="en-US" sz="3600" dirty="0" smtClean="0"/>
              <a:t>ooks for children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87303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How to assign books?</a:t>
            </a:r>
            <a:endParaRPr lang="en-US" b="1" dirty="0">
              <a:effectLst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447800" y="1600200"/>
            <a:ext cx="7543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Created a monthly spreadsheet split by fiction &amp; non-fiction</a:t>
            </a:r>
          </a:p>
          <a:p>
            <a:endParaRPr lang="en-US" dirty="0" smtClean="0"/>
          </a:p>
          <a:p>
            <a:r>
              <a:rPr lang="en-US" dirty="0" smtClean="0"/>
              <a:t>Created an algorithm to randomly assign books to states</a:t>
            </a:r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decided against </a:t>
            </a:r>
            <a:r>
              <a:rPr lang="en-US" dirty="0" smtClean="0"/>
              <a:t>requesting specific books as this is too cumbersome for the state managing the spreadsheet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449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Call to Action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8800"/>
            <a:ext cx="7498080" cy="40386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Please join the </a:t>
            </a:r>
            <a:r>
              <a:rPr lang="en-US" b="1" dirty="0" smtClean="0"/>
              <a:t>effort – many hands make light work</a:t>
            </a:r>
          </a:p>
          <a:p>
            <a:endParaRPr lang="en-US" dirty="0"/>
          </a:p>
          <a:p>
            <a:r>
              <a:rPr lang="en-US" dirty="0"/>
              <a:t>If 48 states participate it would mean on average 24 books per year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So far the pilot has rated 55 books in 3 months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293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Overview - General  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</a:t>
            </a:r>
            <a:r>
              <a:rPr lang="en-US" dirty="0" smtClean="0"/>
              <a:t>umber of assigned books will depend on how many states join the effort and the number of books they can each rate</a:t>
            </a:r>
          </a:p>
          <a:p>
            <a:r>
              <a:rPr lang="en-US" dirty="0" smtClean="0"/>
              <a:t>Several models exist for reading/rating books:</a:t>
            </a:r>
          </a:p>
          <a:p>
            <a:pPr lvl="1"/>
            <a:r>
              <a:rPr lang="en-US" dirty="0" smtClean="0"/>
              <a:t>Staff </a:t>
            </a:r>
          </a:p>
          <a:p>
            <a:pPr lvl="1"/>
            <a:r>
              <a:rPr lang="en-US" dirty="0" smtClean="0"/>
              <a:t>Patrons </a:t>
            </a:r>
          </a:p>
          <a:p>
            <a:pPr lvl="1"/>
            <a:r>
              <a:rPr lang="en-US" dirty="0" smtClean="0"/>
              <a:t>Volunteers</a:t>
            </a:r>
          </a:p>
          <a:p>
            <a:r>
              <a:rPr lang="en-US" dirty="0"/>
              <a:t>Training materials are available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990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498080" cy="1143000"/>
          </a:xfrm>
        </p:spPr>
        <p:txBody>
          <a:bodyPr/>
          <a:lstStyle/>
          <a:p>
            <a:r>
              <a:rPr lang="en-US" b="1" dirty="0" smtClean="0">
                <a:effectLst/>
              </a:rPr>
              <a:t>Process – Book Assignments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Monthly:</a:t>
            </a:r>
          </a:p>
          <a:p>
            <a:pPr lvl="1"/>
            <a:r>
              <a:rPr lang="en-US" sz="3200" dirty="0" smtClean="0"/>
              <a:t>Spreadsheet updated </a:t>
            </a:r>
          </a:p>
          <a:p>
            <a:pPr lvl="1"/>
            <a:r>
              <a:rPr lang="en-US" sz="3200" dirty="0" smtClean="0"/>
              <a:t>Book assignment algorithm run</a:t>
            </a:r>
          </a:p>
          <a:p>
            <a:pPr lvl="1"/>
            <a:r>
              <a:rPr lang="en-US" sz="3200" dirty="0" smtClean="0"/>
              <a:t>Spreadsheet posted to the LBPH Wiki </a:t>
            </a:r>
          </a:p>
          <a:p>
            <a:pPr lvl="1"/>
            <a:r>
              <a:rPr lang="en-US" sz="3200" dirty="0" smtClean="0"/>
              <a:t>LBPH listserv notified when spreadsheet is posted</a:t>
            </a:r>
          </a:p>
          <a:p>
            <a:pPr lvl="1"/>
            <a:r>
              <a:rPr lang="en-US" sz="3200" dirty="0" smtClean="0"/>
              <a:t>States pick up their book assignment</a:t>
            </a:r>
          </a:p>
        </p:txBody>
      </p:sp>
    </p:spTree>
    <p:extLst>
      <p:ext uri="{BB962C8B-B14F-4D97-AF65-F5344CB8AC3E}">
        <p14:creationId xmlns:p14="http://schemas.microsoft.com/office/powerpoint/2010/main" val="27189501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950</TotalTime>
  <Words>529</Words>
  <Application>Microsoft Office PowerPoint</Application>
  <PresentationFormat>On-screen Show (4:3)</PresentationFormat>
  <Paragraphs>88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Rating Unrated Books There lies the RUB</vt:lpstr>
      <vt:lpstr>Customer Service</vt:lpstr>
      <vt:lpstr>Exclusions by Pilot State</vt:lpstr>
      <vt:lpstr>RUB Pilot</vt:lpstr>
      <vt:lpstr>What books do we rate?</vt:lpstr>
      <vt:lpstr>How to assign books?</vt:lpstr>
      <vt:lpstr>Call to Action</vt:lpstr>
      <vt:lpstr>Overview - General  </vt:lpstr>
      <vt:lpstr>Process – Book Assignments</vt:lpstr>
      <vt:lpstr>Process – Book Backlog</vt:lpstr>
      <vt:lpstr>Process – Rating in Catalog </vt:lpstr>
      <vt:lpstr>Rating Distribution</vt:lpstr>
      <vt:lpstr>Rating Distribution</vt:lpstr>
      <vt:lpstr>Rating Models</vt:lpstr>
      <vt:lpstr>Call to Action</vt:lpstr>
      <vt:lpstr>Questions for the Team</vt:lpstr>
    </vt:vector>
  </TitlesOfParts>
  <Company>CDE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Rating Unrated Books There lies the RUB</dc:title>
  <dc:creator>MacLeod, Deborah</dc:creator>
  <cp:lastModifiedBy>Katie Chynoweth</cp:lastModifiedBy>
  <cp:revision>30</cp:revision>
  <cp:lastPrinted>2016-03-03T21:23:59Z</cp:lastPrinted>
  <dcterms:created xsi:type="dcterms:W3CDTF">2016-03-02T16:40:25Z</dcterms:created>
  <dcterms:modified xsi:type="dcterms:W3CDTF">2016-04-28T19:40:20Z</dcterms:modified>
</cp:coreProperties>
</file>