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154" r:id="rId2"/>
    <p:sldMasterId id="2147485151" r:id="rId3"/>
    <p:sldMasterId id="2147484365" r:id="rId4"/>
  </p:sldMasterIdLst>
  <p:notesMasterIdLst>
    <p:notesMasterId r:id="rId18"/>
  </p:notesMasterIdLst>
  <p:handoutMasterIdLst>
    <p:handoutMasterId r:id="rId19"/>
  </p:handoutMasterIdLst>
  <p:sldIdLst>
    <p:sldId id="371" r:id="rId5"/>
    <p:sldId id="335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40" userDrawn="1">
          <p15:clr>
            <a:srgbClr val="A4A3A4"/>
          </p15:clr>
        </p15:guide>
        <p15:guide id="3" orient="horz" pos="240" userDrawn="1">
          <p15:clr>
            <a:srgbClr val="A4A3A4"/>
          </p15:clr>
        </p15:guide>
        <p15:guide id="6" orient="horz" pos="480" userDrawn="1">
          <p15:clr>
            <a:srgbClr val="A4A3A4"/>
          </p15:clr>
        </p15:guide>
        <p15:guide id="7" pos="5520" userDrawn="1">
          <p15:clr>
            <a:srgbClr val="A4A3A4"/>
          </p15:clr>
        </p15:guide>
        <p15:guide id="8" orient="horz" pos="4272" userDrawn="1">
          <p15:clr>
            <a:srgbClr val="A4A3A4"/>
          </p15:clr>
        </p15:guide>
        <p15:guide id="9" orient="horz" pos="1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936"/>
    <a:srgbClr val="FA5129"/>
    <a:srgbClr val="FCDDCF"/>
    <a:srgbClr val="373535"/>
    <a:srgbClr val="FA5133"/>
    <a:srgbClr val="7F7F7F"/>
    <a:srgbClr val="FF0E4D"/>
    <a:srgbClr val="FF0067"/>
    <a:srgbClr val="FF0595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2" autoAdjust="0"/>
    <p:restoredTop sz="97103"/>
  </p:normalViewPr>
  <p:slideViewPr>
    <p:cSldViewPr>
      <p:cViewPr>
        <p:scale>
          <a:sx n="120" d="100"/>
          <a:sy n="120" d="100"/>
        </p:scale>
        <p:origin x="-1530" y="18"/>
      </p:cViewPr>
      <p:guideLst>
        <p:guide orient="horz" pos="240"/>
        <p:guide orient="horz" pos="480"/>
        <p:guide orient="horz" pos="4272"/>
        <p:guide orient="horz" pos="1440"/>
        <p:guide pos="240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2256" y="19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5701"/>
            <a:ext cx="3038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Anu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775701"/>
            <a:ext cx="3038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E6294CE9-A637-4DF1-A7AD-FB2A8C1EB5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163721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3738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1" y="4387851"/>
            <a:ext cx="51435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5701"/>
            <a:ext cx="3038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Anu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775701"/>
            <a:ext cx="3038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3C62F269-2CAC-497B-8D3E-FDE3A4A265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794927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4804-E4B9-4212-84EC-C91A62C4BEC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794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4804-E4B9-4212-84EC-C91A62C4BEC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355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Examples of two Facebook ads and a keyword search ad on a mobile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4804-E4B9-4212-84EC-C91A62C4BEC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760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Volunteers for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Indiana Voices, part of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Indiana Braille and Talking Book Library, work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on a talking-book recording of “The Riddle of Genesis County.”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4804-E4B9-4212-84EC-C91A62C4BEC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09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4804-E4B9-4212-84EC-C91A62C4BEC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68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4804-E4B9-4212-84EC-C91A62C4BEC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595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Cover of “Getting Started: Implementing the Marrakesh Treaty … A Practical Guide for Librarians”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4804-E4B9-4212-84EC-C91A62C4BEC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35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4804-E4B9-4212-84EC-C91A62C4BEC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89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4804-E4B9-4212-84EC-C91A62C4BEC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58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4804-E4B9-4212-84EC-C91A62C4BEC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521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4804-E4B9-4212-84EC-C91A62C4BEC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109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4804-E4B9-4212-84EC-C91A62C4BEC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65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593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4EB23-957D-49C6-B4DA-5A03BBEAED57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1454-11F4-4214-BCCB-B4D536726BD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1C7-56B4-47F0-B0C4-C94EB4C4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1454-11F4-4214-BCCB-B4D536726BD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1C7-56B4-47F0-B0C4-C94EB4C4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5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1454-11F4-4214-BCCB-B4D536726BD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1C7-56B4-47F0-B0C4-C94EB4C4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65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1454-11F4-4214-BCCB-B4D536726BD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1C7-56B4-47F0-B0C4-C94EB4C4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29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1454-11F4-4214-BCCB-B4D536726BD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1C7-56B4-47F0-B0C4-C94EB4C4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3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1454-11F4-4214-BCCB-B4D536726BD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1C7-56B4-47F0-B0C4-C94EB4C4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67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20F617-7426-544D-9FE9-88EFA4C817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7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616A-3EE5-4655-9C81-80B8014799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875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1BDF-9421-49D9-870A-EE2F27B034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287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059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31A7-9825-4813-AC70-4EC774B3CF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366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381000" y="381000"/>
            <a:ext cx="8382000" cy="762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B20A2-6D97-4732-944A-CFFDBD4BF56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406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0B842-6A11-43D6-AF8B-34814AA702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605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979C-7654-42E7-9A4E-13352C89B8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097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0516C-895D-430D-840B-C2222BA54C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575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EEF6-F6D8-4592-B201-4339DE0B99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8253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059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F05936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84AF-5FDC-454F-B926-CE10D2CB77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591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059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6AD1-B036-4B10-8DF8-285D821FF4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917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59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1B44-BC08-40C1-BCF3-5E13DB7AC0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418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F059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7D63-8F63-4068-B200-4C58CE896A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294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B20A2-6D97-4732-944A-CFFDBD4BF56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300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009ED-B312-4ACC-B6D2-3B3431B195CD}" type="slidenum">
              <a:rPr lang="en-US" altLang="en-US"/>
              <a:pPr>
                <a:defRPr/>
              </a:pPr>
              <a:t>‹#›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381000" y="152400"/>
            <a:ext cx="8382000" cy="762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26362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1454-11F4-4214-BCCB-B4D536726BD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1C7-56B4-47F0-B0C4-C94EB4C4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1454-11F4-4214-BCCB-B4D536726BD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1C7-56B4-47F0-B0C4-C94EB4C4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1454-11F4-4214-BCCB-B4D536726BD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1C7-56B4-47F0-B0C4-C94EB4C4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4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1454-11F4-4214-BCCB-B4D536726BD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1C7-56B4-47F0-B0C4-C94EB4C4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1454-11F4-4214-BCCB-B4D536726BD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1C7-56B4-47F0-B0C4-C94EB4C4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071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400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9B20A2-6D97-4732-944A-CFFDBD4BF5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6" name="Text Box 14"/>
          <p:cNvSpPr txBox="1">
            <a:spLocks noChangeArrowheads="1"/>
          </p:cNvSpPr>
          <p:nvPr userDrawn="1"/>
        </p:nvSpPr>
        <p:spPr bwMode="auto">
          <a:xfrm>
            <a:off x="533400" y="990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dirty="0" smtClean="0">
              <a:ea typeface="+mn-ea"/>
            </a:endParaRPr>
          </a:p>
        </p:txBody>
      </p:sp>
      <p:sp>
        <p:nvSpPr>
          <p:cNvPr id="2057" name="Text Box 16"/>
          <p:cNvSpPr txBox="1">
            <a:spLocks noChangeArrowheads="1"/>
          </p:cNvSpPr>
          <p:nvPr userDrawn="1"/>
        </p:nvSpPr>
        <p:spPr bwMode="auto">
          <a:xfrm>
            <a:off x="3200400" y="6400800"/>
            <a:ext cx="350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ea typeface="+mn-ea"/>
              </a:rPr>
              <a:t>NLS</a:t>
            </a:r>
            <a:endParaRPr lang="en-US" altLang="en-US" sz="120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058" name="Text Box 18"/>
          <p:cNvSpPr txBox="1">
            <a:spLocks noChangeArrowheads="1"/>
          </p:cNvSpPr>
          <p:nvPr userDrawn="1"/>
        </p:nvSpPr>
        <p:spPr bwMode="auto">
          <a:xfrm>
            <a:off x="8382000" y="64008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67BD3325-56D4-4B20-B13A-19C6EC98A464}" type="slidenum">
              <a:rPr lang="en-US" altLang="en-US" sz="1200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09948"/>
            <a:ext cx="1849120" cy="486503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0" y="6248400"/>
            <a:ext cx="9144000" cy="0"/>
          </a:xfrm>
          <a:prstGeom prst="line">
            <a:avLst/>
          </a:prstGeom>
          <a:ln w="9525">
            <a:solidFill>
              <a:srgbClr val="37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8"/>
          <p:cNvSpPr>
            <a:spLocks noChangeArrowheads="1"/>
          </p:cNvSpPr>
          <p:nvPr userDrawn="1"/>
        </p:nvSpPr>
        <p:spPr bwMode="auto">
          <a:xfrm>
            <a:off x="381000" y="381000"/>
            <a:ext cx="8382000" cy="762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2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9" r:id="rId1"/>
    <p:sldLayoutId id="2147485143" r:id="rId2"/>
    <p:sldLayoutId id="2147485153" r:id="rId3"/>
    <p:sldLayoutId id="2147485144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05936"/>
          </a:solidFill>
          <a:latin typeface="Arial" charset="0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9A9"/>
          </a:solidFill>
          <a:latin typeface="Palatino" pitchFamily="-96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9A9"/>
          </a:solidFill>
          <a:latin typeface="Palatino" pitchFamily="-96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9A9"/>
          </a:solidFill>
          <a:latin typeface="Palatino" pitchFamily="-96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9A9"/>
          </a:solidFill>
          <a:latin typeface="Palatino" pitchFamily="-96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9A9"/>
          </a:solidFill>
          <a:latin typeface="Palatino" pitchFamily="-96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9A9"/>
          </a:solidFill>
          <a:latin typeface="Palatino" pitchFamily="-96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9A9"/>
          </a:solidFill>
          <a:latin typeface="Palatino" pitchFamily="-96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9A9"/>
          </a:solidFill>
          <a:latin typeface="Palatino" pitchFamily="-9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1454-11F4-4214-BCCB-B4D536726BD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1C7-56B4-47F0-B0C4-C94EB4C4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0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5" r:id="rId1"/>
    <p:sldLayoutId id="2147485156" r:id="rId2"/>
    <p:sldLayoutId id="2147485157" r:id="rId3"/>
    <p:sldLayoutId id="2147485158" r:id="rId4"/>
    <p:sldLayoutId id="2147485159" r:id="rId5"/>
    <p:sldLayoutId id="2147485160" r:id="rId6"/>
    <p:sldLayoutId id="2147485161" r:id="rId7"/>
    <p:sldLayoutId id="2147485162" r:id="rId8"/>
    <p:sldLayoutId id="2147485163" r:id="rId9"/>
    <p:sldLayoutId id="2147485164" r:id="rId10"/>
    <p:sldLayoutId id="21474851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51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400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9B20A2-6D97-4732-944A-CFFDBD4BF5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" name="Text Box 16"/>
          <p:cNvSpPr txBox="1">
            <a:spLocks noChangeArrowheads="1"/>
          </p:cNvSpPr>
          <p:nvPr userDrawn="1"/>
        </p:nvSpPr>
        <p:spPr bwMode="auto">
          <a:xfrm>
            <a:off x="3200400" y="6400800"/>
            <a:ext cx="350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1" dirty="0" smtClean="0">
                <a:solidFill>
                  <a:srgbClr val="4D4D4D"/>
                </a:solidFill>
                <a:ea typeface="+mn-ea"/>
              </a:rPr>
              <a:t>NLS</a:t>
            </a:r>
            <a:endParaRPr lang="en-US" altLang="en-US" sz="1200" dirty="0" smtClean="0">
              <a:solidFill>
                <a:srgbClr val="333333"/>
              </a:solidFill>
              <a:ea typeface="+mn-ea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 userDrawn="1"/>
        </p:nvSpPr>
        <p:spPr bwMode="auto">
          <a:xfrm>
            <a:off x="8382000" y="64008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67BD3325-56D4-4B20-B13A-19C6EC98A464}" type="slidenum">
              <a:rPr lang="en-US" altLang="en-US" sz="1200" smtClean="0">
                <a:solidFill>
                  <a:srgbClr val="373535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800" dirty="0" smtClean="0">
              <a:solidFill>
                <a:srgbClr val="373535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09948"/>
            <a:ext cx="1849120" cy="48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13DC78D-D7F2-4B3E-A6AA-85B65BC03C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7" r:id="rId1"/>
    <p:sldLayoutId id="2147485128" r:id="rId2"/>
    <p:sldLayoutId id="2147485129" r:id="rId3"/>
    <p:sldLayoutId id="2147485130" r:id="rId4"/>
    <p:sldLayoutId id="2147485131" r:id="rId5"/>
    <p:sldLayoutId id="2147485132" r:id="rId6"/>
    <p:sldLayoutId id="2147485133" r:id="rId7"/>
    <p:sldLayoutId id="2147485134" r:id="rId8"/>
    <p:sldLayoutId id="2147485135" r:id="rId9"/>
    <p:sldLayoutId id="2147485136" r:id="rId10"/>
    <p:sldLayoutId id="214748513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858546" y="1524000"/>
            <a:ext cx="34269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 spc="-150" dirty="0" smtClean="0">
                <a:solidFill>
                  <a:srgbClr val="F05936"/>
                </a:solidFill>
                <a:latin typeface="Arial" charset="0"/>
                <a:ea typeface="Arial" charset="0"/>
                <a:cs typeface="Arial" charset="0"/>
              </a:rPr>
              <a:t>NLS 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" y="381000"/>
            <a:ext cx="2362200" cy="621494"/>
          </a:xfrm>
          <a:prstGeom prst="rect">
            <a:avLst/>
          </a:prstGeom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81000" y="1371600"/>
            <a:ext cx="8382000" cy="762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20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06314"/>
            <a:ext cx="1820504" cy="910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2514600"/>
            <a:ext cx="5242560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6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11" y="1358205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Contracts </a:t>
            </a:r>
            <a:r>
              <a:rPr lang="en-US" sz="2800" dirty="0" smtClean="0"/>
              <a:t>for </a:t>
            </a:r>
            <a:r>
              <a:rPr lang="en-US" sz="2800" dirty="0"/>
              <a:t>two vendors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One year for development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Begin field pilot </a:t>
            </a:r>
            <a:r>
              <a:rPr lang="en-US" sz="2800" dirty="0" smtClean="0"/>
              <a:t>spring of 2020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04800" y="685800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A5129"/>
                </a:solidFill>
              </a:rPr>
              <a:t>Braille </a:t>
            </a:r>
            <a:r>
              <a:rPr lang="en-US" sz="3600" dirty="0" err="1">
                <a:solidFill>
                  <a:srgbClr val="FA5129"/>
                </a:solidFill>
              </a:rPr>
              <a:t>eReaders</a:t>
            </a:r>
            <a:endParaRPr lang="en-US" sz="3600" dirty="0">
              <a:solidFill>
                <a:srgbClr val="FA512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63246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78880"/>
            <a:ext cx="1152143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11" y="14478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Machine inventory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Smart devices 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Voice </a:t>
            </a:r>
            <a:r>
              <a:rPr lang="en-US" sz="2800" dirty="0"/>
              <a:t>User </a:t>
            </a:r>
            <a:r>
              <a:rPr lang="en-US" sz="2800" dirty="0" smtClean="0"/>
              <a:t>Interface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Gallup </a:t>
            </a:r>
            <a:r>
              <a:rPr lang="en-US" sz="2800" dirty="0"/>
              <a:t>survey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685800"/>
            <a:ext cx="7297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A5129"/>
                </a:solidFill>
              </a:rPr>
              <a:t>FY19-20 </a:t>
            </a:r>
            <a:r>
              <a:rPr lang="en-US" sz="3600" dirty="0">
                <a:solidFill>
                  <a:srgbClr val="FA5129"/>
                </a:solidFill>
              </a:rPr>
              <a:t>proof of concept projects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63246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78880"/>
            <a:ext cx="1152143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44021"/>
            <a:ext cx="4373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A5129"/>
                </a:solidFill>
              </a:rPr>
              <a:t>Outreach </a:t>
            </a:r>
            <a:r>
              <a:rPr lang="en-US" sz="3600" dirty="0">
                <a:solidFill>
                  <a:srgbClr val="FA5129"/>
                </a:solidFill>
              </a:rPr>
              <a:t>campaign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63246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78880"/>
            <a:ext cx="1152143" cy="57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5380" r="2905" b="-3664"/>
          <a:stretch/>
        </p:blipFill>
        <p:spPr>
          <a:xfrm>
            <a:off x="609600" y="1752600"/>
            <a:ext cx="2438400" cy="2875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057400"/>
            <a:ext cx="2468880" cy="3295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11845" r="16000"/>
          <a:stretch/>
        </p:blipFill>
        <p:spPr>
          <a:xfrm>
            <a:off x="6370320" y="2400734"/>
            <a:ext cx="2011680" cy="356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887" y="685800"/>
            <a:ext cx="4860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A5129"/>
                </a:solidFill>
              </a:rPr>
              <a:t>Local </a:t>
            </a:r>
            <a:r>
              <a:rPr lang="en-US" sz="3600" dirty="0">
                <a:solidFill>
                  <a:srgbClr val="FA5129"/>
                </a:solidFill>
              </a:rPr>
              <a:t>books on BARD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63246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78880"/>
            <a:ext cx="1152143" cy="57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61722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2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11" y="12954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Connected </a:t>
            </a:r>
            <a:r>
              <a:rPr lang="en-US" sz="2800" dirty="0"/>
              <a:t>digital devices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Voice User Interface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Digital delivery direct to connected devices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Digital braille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Patron base doubled with inclusion of people with print disabilities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649069"/>
            <a:ext cx="7033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A5129"/>
                </a:solidFill>
              </a:rPr>
              <a:t>Future Access Reimagined (FAR)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63246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78880"/>
            <a:ext cx="1152143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09600"/>
            <a:ext cx="7828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A5129"/>
                </a:solidFill>
              </a:rPr>
              <a:t>Marrakesh Treaty Implementation </a:t>
            </a:r>
            <a:r>
              <a:rPr lang="en-US" sz="3600" dirty="0" smtClean="0">
                <a:solidFill>
                  <a:srgbClr val="FA5129"/>
                </a:solidFill>
              </a:rPr>
              <a:t>Act</a:t>
            </a:r>
            <a:endParaRPr lang="en-US" sz="3600" dirty="0">
              <a:solidFill>
                <a:srgbClr val="FA512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63246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78880"/>
            <a:ext cx="1152143" cy="576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343085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Signed into law October 9, 2018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Goes live for U.S. May 8, 2019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Amends Chafee Amendment 17 USC 121 and </a:t>
            </a:r>
            <a:r>
              <a:rPr 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17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USC 121a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Impacts on NLS program</a:t>
            </a:r>
          </a:p>
          <a:p>
            <a:pPr marL="1257300" marR="0" lvl="2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Music and dramatic works no longer need copyright clearance</a:t>
            </a:r>
          </a:p>
          <a:p>
            <a:pPr marL="1257300" marR="0" lvl="2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Changes “specialized format” to “accessible format”</a:t>
            </a:r>
          </a:p>
          <a:p>
            <a:pPr marL="1257300" marR="0" lvl="2" indent="-34290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Defines “accessible format” as “alternative manner or form that gives a … person access to the work … as feasibly and comfortably as a person without such disability </a:t>
            </a:r>
            <a:r>
              <a:rPr 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…”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1202353"/>
            <a:ext cx="83911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672" lvl="3" indent="-347472">
              <a:buFont typeface="Arial" panose="020B0604020202020204" pitchFamily="34" charset="0"/>
              <a:buChar char="•"/>
            </a:pPr>
            <a:r>
              <a:rPr lang="en-US" sz="2400" dirty="0"/>
              <a:t>Defines “eligible </a:t>
            </a:r>
            <a:r>
              <a:rPr lang="en-US" sz="2400" dirty="0" smtClean="0"/>
              <a:t>person” </a:t>
            </a:r>
            <a:r>
              <a:rPr lang="en-US" sz="2400" dirty="0"/>
              <a:t>as </a:t>
            </a:r>
            <a:r>
              <a:rPr lang="en-US" sz="2400" dirty="0" smtClean="0"/>
              <a:t>someone who </a:t>
            </a:r>
            <a:endParaRPr lang="en-US" sz="2400" dirty="0"/>
          </a:p>
          <a:p>
            <a:pPr lvl="3" indent="-457200"/>
            <a:r>
              <a:rPr lang="en-US" sz="2400" dirty="0" smtClean="0"/>
              <a:t>(</a:t>
            </a:r>
            <a:r>
              <a:rPr lang="en-US" sz="2400" dirty="0"/>
              <a:t>A) is blind; </a:t>
            </a:r>
          </a:p>
          <a:p>
            <a:pPr lvl="3" indent="-457200"/>
            <a:r>
              <a:rPr lang="en-US" sz="2400" dirty="0" smtClean="0"/>
              <a:t>(</a:t>
            </a:r>
            <a:r>
              <a:rPr lang="en-US" sz="2400" dirty="0"/>
              <a:t>B) has a visual impairment or perceptual or reading disability that cannot be improved to give visual function substantially equivalent to that of a person who has no such impairment or disability and so is unable to read printed works to substantially the same degree as a person without an impairment or disability;</a:t>
            </a:r>
          </a:p>
          <a:p>
            <a:pPr lvl="3" indent="-457200"/>
            <a:r>
              <a:rPr lang="en-US" sz="2400" dirty="0" smtClean="0"/>
              <a:t>(</a:t>
            </a:r>
            <a:r>
              <a:rPr lang="en-US" sz="2400" dirty="0"/>
              <a:t>C) is otherwise unable, through physical disability,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hold or manipulate a book or to focus or move the eyes to the extent that would be normally acceptable for reading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695980"/>
            <a:ext cx="7119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A5129"/>
                </a:solidFill>
              </a:rPr>
              <a:t>Marrakesh Treaty Implementation </a:t>
            </a:r>
            <a:r>
              <a:rPr lang="en-US" sz="2800" dirty="0" smtClean="0">
                <a:solidFill>
                  <a:srgbClr val="FA5129"/>
                </a:solidFill>
              </a:rPr>
              <a:t>Act, cont.</a:t>
            </a:r>
            <a:endParaRPr lang="en-US" sz="2800" dirty="0">
              <a:solidFill>
                <a:srgbClr val="FA512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63246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78880"/>
            <a:ext cx="1152143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5474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672" lvl="2" indent="-347472">
              <a:buFont typeface="Arial" panose="020B0604020202020204" pitchFamily="34" charset="0"/>
              <a:buChar char="•"/>
            </a:pPr>
            <a:r>
              <a:rPr lang="en-US" sz="2400" dirty="0" smtClean="0"/>
              <a:t>Defines </a:t>
            </a:r>
            <a:r>
              <a:rPr lang="en-US" sz="2400" dirty="0"/>
              <a:t>authorized entities</a:t>
            </a:r>
          </a:p>
          <a:p>
            <a:pPr marL="804672" lvl="2" indent="-347472">
              <a:buFont typeface="Arial" panose="020B0604020202020204" pitchFamily="34" charset="0"/>
              <a:buChar char="•"/>
            </a:pPr>
            <a:r>
              <a:rPr lang="en-US" sz="2400" dirty="0"/>
              <a:t>Permits import and export across borders within Marrakesh community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685800"/>
            <a:ext cx="7119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A5129"/>
                </a:solidFill>
              </a:rPr>
              <a:t>Marrakesh Treaty Implementation Act, cont.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63246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78880"/>
            <a:ext cx="1152143" cy="576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3048000" y="2590800"/>
            <a:ext cx="2610867" cy="337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5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Have been requested—are not yet implemented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Consolidate NLS funding legislation to make it more coherent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Conform funding legislation to match MTIA definitions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Authorize import and export of titles in digital formats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Authorize access to Universal Service Funds to support digital delivery</a:t>
            </a:r>
          </a:p>
          <a:p>
            <a:pPr lvl="1"/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04800" y="649069"/>
            <a:ext cx="4552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A5129"/>
                </a:solidFill>
              </a:rPr>
              <a:t>Legislative </a:t>
            </a:r>
            <a:r>
              <a:rPr lang="en-US" sz="3600" dirty="0">
                <a:solidFill>
                  <a:srgbClr val="FA5129"/>
                </a:solidFill>
              </a:rPr>
              <a:t>initiatives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63246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78880"/>
            <a:ext cx="1152143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11" y="1308318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Defined in regulations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Plan to expand when </a:t>
            </a:r>
            <a:r>
              <a:rPr lang="en-US" sz="2800" dirty="0" smtClean="0"/>
              <a:t>NLS is able to increase capacity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72654" y="649069"/>
            <a:ext cx="4604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A5129"/>
                </a:solidFill>
              </a:rPr>
              <a:t>Eligibility </a:t>
            </a:r>
            <a:r>
              <a:rPr lang="en-US" sz="3600" dirty="0">
                <a:solidFill>
                  <a:srgbClr val="FA5129"/>
                </a:solidFill>
              </a:rPr>
              <a:t>certification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63246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78880"/>
            <a:ext cx="1152143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11" y="1308318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BARD infrastructure build-out to support increased use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Braille </a:t>
            </a:r>
            <a:r>
              <a:rPr lang="en-US" sz="2800" dirty="0" err="1"/>
              <a:t>eReaders</a:t>
            </a:r>
            <a:r>
              <a:rPr lang="en-US" sz="2800" dirty="0"/>
              <a:t> </a:t>
            </a:r>
          </a:p>
          <a:p>
            <a:pPr lvl="1"/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04800" y="649069"/>
            <a:ext cx="4783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A5129"/>
                </a:solidFill>
              </a:rPr>
              <a:t>NLS </a:t>
            </a:r>
            <a:r>
              <a:rPr lang="en-US" sz="3600" dirty="0">
                <a:solidFill>
                  <a:srgbClr val="FA5129"/>
                </a:solidFill>
              </a:rPr>
              <a:t>funding requests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63246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78880"/>
            <a:ext cx="1152143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85800"/>
            <a:ext cx="4006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05936"/>
                </a:solidFill>
              </a:rPr>
              <a:t>NLS name </a:t>
            </a:r>
            <a:r>
              <a:rPr lang="en-US" sz="3600" dirty="0" smtClean="0">
                <a:solidFill>
                  <a:srgbClr val="F05936"/>
                </a:solidFill>
              </a:rPr>
              <a:t>change</a:t>
            </a:r>
            <a:endParaRPr lang="en-US" sz="3600" dirty="0">
              <a:solidFill>
                <a:srgbClr val="FA512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63246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78880"/>
            <a:ext cx="1152143" cy="576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71" y="131608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Consultation with LoC leadership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11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5936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LOC:Applications:Utilities:Microsoft Office X:Templates:Presentations:Designs:Blank Presentation</Template>
  <TotalTime>47254</TotalTime>
  <Words>351</Words>
  <Application>Microsoft Office PowerPoint</Application>
  <PresentationFormat>On-screen Show (4:3)</PresentationFormat>
  <Paragraphs>63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Default Design</vt:lpstr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Library of Congress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ccarlson</dc:creator>
  <cp:lastModifiedBy>JILL ROTHSTEIN</cp:lastModifiedBy>
  <cp:revision>1785</cp:revision>
  <cp:lastPrinted>2018-09-06T16:14:01Z</cp:lastPrinted>
  <dcterms:created xsi:type="dcterms:W3CDTF">2008-12-16T14:45:54Z</dcterms:created>
  <dcterms:modified xsi:type="dcterms:W3CDTF">2019-04-01T18:58:41Z</dcterms:modified>
</cp:coreProperties>
</file>