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229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Hi, intro, etc.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is the title of my presentation, and presumably why you came to see this “how-to” talk today. But </a:t>
            </a:r>
            <a:r>
              <a:rPr lang="en">
                <a:solidFill>
                  <a:schemeClr val="dk1"/>
                </a:solidFill>
              </a:rPr>
              <a:t>before you can do THIS, there’s actually something else you need to be able to do, and it’s...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5dd470f9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5dd470f9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 should you be listening for, and how do you figure out what doorways are relevant for them?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907f835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907f835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Whenever you have five minutes on the desk or during your commute, check out some of these sources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likely won’t help you in the moment, but you’ll be increasing your basic level knowledge -- so you actually KNOW more books and don’t have to spitball. Even if you can’t remember the exact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03f2efb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03f2efb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f07d95b9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f07d95b9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knows who this is?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Nancy Pearl really started this idea of doorways, by proposing you start any kind of RA interview with “tell me about a book that you like”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really kind of a party trick -- a way of organizing information about the way people talk about books. And you glean all of these things by just listening to the WAY people talk about a book, not the ACTUAL BOOK. They could be describing a book you’ve read 50 times -- they could be describing your absolute favorite book in the world -- but that still doesn’t mean that YOU know why THEY like it. And that’s really important; it’s not about you, it’s about them. So you’re listening to hear why they like it, and that starts with doorways.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4af08ffd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4af08ffd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 should you be listening for, and how do you figure out what doorways are relevant for them?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4af08ffd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34af08ffd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give clues to the doorways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af08ffd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4af08ffd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once you hear that, you have your first really good clue about what’s important to the reader in a story -- or at least in the case of the particular story they’re talking about. So then you can move on to trying to find a second clue, by listening for...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003f2ef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003f2ef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Listening. Even if you HAVE read the book they’re asking for, you can’t assume you know WHY they liked it. So you learn to keep an ear out for certain things.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primary one I like to use is </a:t>
            </a:r>
            <a:r>
              <a:rPr lang="en">
                <a:solidFill>
                  <a:schemeClr val="dk1"/>
                </a:solidFill>
              </a:rPr>
              <a:t>doorways -- story, character, setting, language, sometimes art.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whole doorways thing was started by...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907f835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907f835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moving into the part about specific resources-- I will read everything on the slides, and they’re also in the handout, so i don’t expect you to remember every single one of these.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 didn’t just want to give you a flood of resources without talking about them specifically, so we’re going to go through these lists kind of quickly and then we’re going to do a couple case studies to help demonstrate when and how to use them.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one gets its own slide because i think it’s the most underused AND the most useful. We are librarians, we do not need to be scared of databases -- even though i kind of AM secretly scared of databases, i am not scared of READERS ADVISORY databases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one database to rule them all: NOVELIST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thing about it is that you can sort by appeal terms, which you can also do in other databases and with other tools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don’t have Novelist, you might have other RA databases like Book Index and Review, or LibraryAware -- I’m not an expert on all of these, but ask back in your system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your library doesn’t subscribe to any -- and they are expensive -- you can use some online tools like </a:t>
            </a:r>
            <a:r>
              <a:rPr lang="en">
                <a:solidFill>
                  <a:schemeClr val="dk1"/>
                </a:solidFill>
              </a:rPr>
              <a:t>LibraryThing (catalog and social networking site), </a:t>
            </a:r>
            <a:r>
              <a:rPr lang="en"/>
              <a:t>the What’s Next? Database from the Kent District Library, Readers Advisor Online, Whichbook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4a469eb1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4a469eb1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we’re going to try it! You’re going to find a person you don’t know and start with the question -- “tell me about a book that you like” -- and then listen for doorways and appeal terms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feel like you have to make a recommendation to them -- that’s the second part of this talk we haven’t gotten to yet -- but you CAN if you want to. But your real point right now is to get a little practice listening, and to pick out the doorways and appeal terms that you HEAR them saying.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Three minutes on the clock. After 90 seconds, we’ll switch. Go!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907f835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907f835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-- if you’re looking for a book in translation or a book with a female protagonist, you can often find really great, specific lists online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Staff Picks, Best Books, NPR -- all sortable by appeal terms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Riot -- new books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Commonsense media -- ignore age ranges but have tips about things like violence or sexual content that some people explicitly don’t want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Goodreads -- books set in certain places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for other favorite sources?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●"/>
              <a:defRPr sz="3000"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 sz="2400"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 sz="2400">
                <a:solidFill>
                  <a:schemeClr val="lt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</a:defRPr>
            </a:lvl1pPr>
            <a:lvl2pPr lvl="1" algn="r">
              <a:buNone/>
              <a:defRPr sz="1300">
                <a:solidFill>
                  <a:schemeClr val="lt1"/>
                </a:solidFill>
              </a:defRPr>
            </a:lvl2pPr>
            <a:lvl3pPr lvl="2" algn="r">
              <a:buNone/>
              <a:defRPr sz="1300">
                <a:solidFill>
                  <a:schemeClr val="lt1"/>
                </a:solidFill>
              </a:defRPr>
            </a:lvl3pPr>
            <a:lvl4pPr lvl="3" algn="r">
              <a:buNone/>
              <a:defRPr sz="1300">
                <a:solidFill>
                  <a:schemeClr val="lt1"/>
                </a:solidFill>
              </a:defRPr>
            </a:lvl4pPr>
            <a:lvl5pPr lvl="4" algn="r">
              <a:buNone/>
              <a:defRPr sz="1300">
                <a:solidFill>
                  <a:schemeClr val="lt1"/>
                </a:solidFill>
              </a:defRPr>
            </a:lvl5pPr>
            <a:lvl6pPr lvl="5" algn="r">
              <a:buNone/>
              <a:defRPr sz="1300">
                <a:solidFill>
                  <a:schemeClr val="lt1"/>
                </a:solidFill>
              </a:defRPr>
            </a:lvl6pPr>
            <a:lvl7pPr lvl="6" algn="r">
              <a:buNone/>
              <a:defRPr sz="1300">
                <a:solidFill>
                  <a:schemeClr val="lt1"/>
                </a:solidFill>
              </a:defRPr>
            </a:lvl7pPr>
            <a:lvl8pPr lvl="7" algn="r">
              <a:buNone/>
              <a:defRPr sz="1300">
                <a:solidFill>
                  <a:schemeClr val="lt1"/>
                </a:solidFill>
              </a:defRPr>
            </a:lvl8pPr>
            <a:lvl9pPr lvl="8" algn="r">
              <a:buNone/>
              <a:defRPr sz="13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8" descr="http://blog.buildllc.com/wp-content/uploads/2013/03/Books-Wallpaper-021.jpg"/>
          <p:cNvPicPr preferRelativeResize="0"/>
          <p:nvPr/>
        </p:nvPicPr>
        <p:blipFill>
          <a:blip r:embed="rId3">
            <a:alphaModFix amt="37000"/>
          </a:blip>
          <a:stretch>
            <a:fillRect/>
          </a:stretch>
        </p:blipFill>
        <p:spPr>
          <a:xfrm>
            <a:off x="-24900" y="0"/>
            <a:ext cx="91689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8"/>
          <p:cNvSpPr txBox="1">
            <a:spLocks noGrp="1"/>
          </p:cNvSpPr>
          <p:nvPr>
            <p:ph type="ctrTitle"/>
          </p:nvPr>
        </p:nvSpPr>
        <p:spPr>
          <a:xfrm>
            <a:off x="-152400" y="72750"/>
            <a:ext cx="9271500" cy="24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Make Great</a:t>
            </a:r>
            <a:b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Book Recommendations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8"/>
          <p:cNvSpPr txBox="1"/>
          <p:nvPr/>
        </p:nvSpPr>
        <p:spPr>
          <a:xfrm>
            <a:off x="655175" y="2767975"/>
            <a:ext cx="7428000" cy="14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Gwen Glazer, Readers Services</a:t>
            </a:r>
            <a:br>
              <a:rPr lang="en" sz="2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New York Public Library</a:t>
            </a:r>
            <a:endParaRPr sz="2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 8, 2019</a:t>
            </a:r>
            <a:endParaRPr sz="28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ctrTitle"/>
          </p:nvPr>
        </p:nvSpPr>
        <p:spPr>
          <a:xfrm>
            <a:off x="-150" y="1911175"/>
            <a:ext cx="91440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Case studies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7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ctrTitle"/>
          </p:nvPr>
        </p:nvSpPr>
        <p:spPr>
          <a:xfrm>
            <a:off x="1741800" y="3853925"/>
            <a:ext cx="7402200" cy="58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Making RA part of your routine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Library Journal &amp; School Library Journal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Millions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Kirkus &amp; Publishers Weekly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Print publications: New York Times, NYRB,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LA Times, Washington Post, old standbys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Book blogs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Podcasts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Library podcasts!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All the Books, Overdue, Literary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Disco, What Should I Read Next?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8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685800" y="211800"/>
            <a:ext cx="7772400" cy="358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Questions?</a:t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>
                <a:latin typeface="Calibri"/>
                <a:ea typeface="Calibri"/>
                <a:cs typeface="Calibri"/>
                <a:sym typeface="Calibri"/>
              </a:rPr>
            </a:b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gwenglazer@nypl.org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3000">
                <a:latin typeface="Calibri"/>
                <a:ea typeface="Calibri"/>
                <a:cs typeface="Calibri"/>
                <a:sym typeface="Calibri"/>
              </a:rPr>
            </a:b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Twitter: @NYPLRecommends</a:t>
            </a:r>
            <a:br>
              <a:rPr lang="en" sz="3000">
                <a:latin typeface="Calibri"/>
                <a:ea typeface="Calibri"/>
                <a:cs typeface="Calibri"/>
                <a:sym typeface="Calibri"/>
              </a:rPr>
            </a:br>
            <a:r>
              <a:rPr lang="en" baseline="-25000">
                <a:latin typeface="Calibri"/>
                <a:ea typeface="Calibri"/>
                <a:cs typeface="Calibri"/>
                <a:sym typeface="Calibri"/>
              </a:rPr>
              <a:t>nypl.org &gt; browse &gt; recommendations</a:t>
            </a:r>
            <a:endParaRPr baseline="-25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9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8900" y="4229346"/>
            <a:ext cx="931687" cy="931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 descr="EMAIL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1838" y="4306599"/>
            <a:ext cx="931687" cy="931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 descr="pairs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2425" y="4182375"/>
            <a:ext cx="931687" cy="931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9" descr="NP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0138" y="955225"/>
            <a:ext cx="2336125" cy="311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ctrTitle"/>
          </p:nvPr>
        </p:nvSpPr>
        <p:spPr>
          <a:xfrm>
            <a:off x="0" y="1947450"/>
            <a:ext cx="91440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Some things readers say...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10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ctrTitle"/>
          </p:nvPr>
        </p:nvSpPr>
        <p:spPr>
          <a:xfrm>
            <a:off x="356300" y="1341375"/>
            <a:ext cx="8177700" cy="361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couldn’t put it down.”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couldn’t stop thinking about the characters.”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felt like I was there.”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“It was so well-written.”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" name="Google Shape;53;p11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ctrTitle"/>
          </p:nvPr>
        </p:nvSpPr>
        <p:spPr>
          <a:xfrm>
            <a:off x="356300" y="1341375"/>
            <a:ext cx="8177700" cy="361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couldn’t put it down.”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➔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Story/plot-based. Fast-paced, exciting, thrillers, mysteries, etc.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couldn’t stop thinking about the characters.”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➔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Character-based. Strong people, recurring characters.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 felt like I was there.”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➔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Setting-based. Strong sense of place, similar locations.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“It was so well-written.”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➔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Language-based. Literary fiction, award-winners.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12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8613" y="152400"/>
            <a:ext cx="384676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ctrTitle"/>
          </p:nvPr>
        </p:nvSpPr>
        <p:spPr>
          <a:xfrm>
            <a:off x="1694275" y="578675"/>
            <a:ext cx="6541200" cy="154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D A T A B A S E S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4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>
            <a:spLocks noGrp="1"/>
          </p:cNvSpPr>
          <p:nvPr>
            <p:ph type="ctrTitle"/>
          </p:nvPr>
        </p:nvSpPr>
        <p:spPr>
          <a:xfrm>
            <a:off x="1809350" y="3823175"/>
            <a:ext cx="7402200" cy="58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NoveList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Book Index and Review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LibraryAware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Other online tools: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LibraryThing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What’s Next?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Readers Advisor Online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Whichbook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9900" y="152400"/>
            <a:ext cx="1369860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0585" y="547400"/>
            <a:ext cx="1781175" cy="387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18E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1630925" y="4248875"/>
            <a:ext cx="7402200" cy="58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The Internets!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NYPL’s Staff Picks and Best Books lists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NPR’s Book Concierge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LitHub’s Book Marks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Book Riot and other libraries’ lists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Genre: stopyourekillingme, eyeonromance, </a:t>
            </a: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ISFDB (Internet Speculative Fiction Database)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Goodreads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yup, even Google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Kids &amp; YA: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We Need Diverse Books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Commonsense Media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Brightly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6" descr="book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9050" y="2843225"/>
            <a:ext cx="1987350" cy="19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On-screen Show (16:9)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Dark</vt:lpstr>
      <vt:lpstr>How to Make Great Book Recommendations</vt:lpstr>
      <vt:lpstr>PowerPoint Presentation</vt:lpstr>
      <vt:lpstr>Some things readers say...</vt:lpstr>
      <vt:lpstr> “I couldn’t put it down.”  “I couldn’t stop thinking about the characters.”  “I felt like I was there.”  “It was so well-written.”  </vt:lpstr>
      <vt:lpstr> “I couldn’t put it down.” Story/plot-based. Fast-paced, exciting, thrillers, mysteries, etc. “I couldn’t stop thinking about the characters.” Character-based. Strong people, recurring characters. “I felt like I was there.” Setting-based. Strong sense of place, similar locations. “It was so well-written.”  Language-based. Literary fiction, award-winners.</vt:lpstr>
      <vt:lpstr>PowerPoint Presentation</vt:lpstr>
      <vt:lpstr>D A T A B A S E S</vt:lpstr>
      <vt:lpstr>PowerPoint Presentation</vt:lpstr>
      <vt:lpstr>The Internets! NYPL’s Staff Picks and Best Books lists NPR’s Book Concierge  LitHub’s Book Marks Book Riot and other libraries’ lists Genre: stopyourekillingme, eyeonromance,  The ISFDB (Internet Speculative Fiction Database) Goodreads yup, even Google Kids &amp; YA: We Need Diverse Books Commonsense Media Brightly</vt:lpstr>
      <vt:lpstr>Case studies</vt:lpstr>
      <vt:lpstr>Making RA part of your routine Library Journal &amp; School Library Journal The Millions Kirkus &amp; Publishers Weekly Print publications: New York Times, NYRB, LA Times, Washington Post, old standbys Book blogs Podcasts Library podcasts!  All the Books, Overdue, Literary Disco, What Should I Read Next? </vt:lpstr>
      <vt:lpstr> Questions?  gwenglazer@nypl.org  Twitter: @NYPLRecommends nypl.org &gt; browse &gt;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Great Book Recommendations</dc:title>
  <dc:creator>JILL ROTHSTEIN</dc:creator>
  <cp:lastModifiedBy>JILL ROTHSTEIN</cp:lastModifiedBy>
  <cp:revision>1</cp:revision>
  <dcterms:modified xsi:type="dcterms:W3CDTF">2019-04-01T20:30:05Z</dcterms:modified>
</cp:coreProperties>
</file>