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8" r:id="rId3"/>
    <p:sldId id="259" r:id="rId4"/>
    <p:sldId id="260" r:id="rId5"/>
    <p:sldId id="261" r:id="rId6"/>
    <p:sldId id="262" r:id="rId7"/>
    <p:sldId id="263" r:id="rId8"/>
    <p:sldId id="264" r:id="rId9"/>
    <p:sldId id="266" r:id="rId10"/>
    <p:sldId id="267" r:id="rId11"/>
    <p:sldId id="268" r:id="rId12"/>
    <p:sldId id="269" r:id="rId13"/>
    <p:sldId id="270" r:id="rId14"/>
    <p:sldId id="271" r:id="rId15"/>
    <p:sldId id="272" r:id="rId16"/>
    <p:sldId id="275" r:id="rId17"/>
    <p:sldId id="276" r:id="rId18"/>
    <p:sldId id="277" r:id="rId19"/>
    <p:sldId id="27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6" d="100"/>
          <a:sy n="96" d="100"/>
        </p:scale>
        <p:origin x="-232"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C569AF-00DF-4C02-AFD4-F551D55A4FDA}" type="datetimeFigureOut">
              <a:rPr lang="en-US" smtClean="0"/>
              <a:t>4/5/19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3BE65D-AE54-43CF-8A33-637F6FA90AD8}" type="slidenum">
              <a:rPr lang="en-US" smtClean="0"/>
              <a:t>‹#›</a:t>
            </a:fld>
            <a:endParaRPr lang="en-US"/>
          </a:p>
        </p:txBody>
      </p:sp>
    </p:spTree>
    <p:extLst>
      <p:ext uri="{BB962C8B-B14F-4D97-AF65-F5344CB8AC3E}">
        <p14:creationId xmlns:p14="http://schemas.microsoft.com/office/powerpoint/2010/main" val="3293613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1:notes"/>
          <p:cNvSpPr txBox="1">
            <a:spLocks noGrp="1"/>
          </p:cNvSpPr>
          <p:nvPr>
            <p:ph type="sldNum" idx="12"/>
          </p:nvPr>
        </p:nvSpPr>
        <p:spPr>
          <a:xfrm>
            <a:off x="3886200" y="8686800"/>
            <a:ext cx="2971801" cy="457200"/>
          </a:xfrm>
          <a:prstGeom prst="rect">
            <a:avLst/>
          </a:prstGeom>
          <a:noFill/>
          <a:ln>
            <a:noFill/>
          </a:ln>
        </p:spPr>
        <p:txBody>
          <a:bodyPr spcFirstLastPara="1" wrap="square" lIns="90723" tIns="45349" rIns="90723" bIns="45349" anchor="b" anchorCtr="0">
            <a:noAutofit/>
          </a:bodyPr>
          <a:lstStyle/>
          <a:p>
            <a:fld id="{00000000-1234-1234-1234-123412341234}" type="slidenum">
              <a:rPr lang="en-US"/>
              <a:pPr/>
              <a:t>1</a:t>
            </a:fld>
            <a:endParaRPr/>
          </a:p>
        </p:txBody>
      </p:sp>
      <p:sp>
        <p:nvSpPr>
          <p:cNvPr id="68" name="Google Shape;68;p1:notes"/>
          <p:cNvSpPr>
            <a:spLocks noGrp="1" noRot="1" noChangeAspect="1"/>
          </p:cNvSpPr>
          <p:nvPr>
            <p:ph type="sldImg" idx="2"/>
          </p:nvPr>
        </p:nvSpPr>
        <p:spPr>
          <a:xfrm>
            <a:off x="1143000" y="684213"/>
            <a:ext cx="4572000" cy="34305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9" name="Google Shape;69;p1:notes"/>
          <p:cNvSpPr txBox="1">
            <a:spLocks noGrp="1"/>
          </p:cNvSpPr>
          <p:nvPr>
            <p:ph type="body" idx="1"/>
          </p:nvPr>
        </p:nvSpPr>
        <p:spPr>
          <a:xfrm>
            <a:off x="914402" y="4343401"/>
            <a:ext cx="5029200" cy="4114800"/>
          </a:xfrm>
          <a:prstGeom prst="rect">
            <a:avLst/>
          </a:prstGeom>
          <a:noFill/>
          <a:ln>
            <a:noFill/>
          </a:ln>
        </p:spPr>
        <p:txBody>
          <a:bodyPr spcFirstLastPara="1" wrap="square" lIns="90723" tIns="45349" rIns="90723" bIns="45349" anchor="t" anchorCtr="0">
            <a:noAutofit/>
          </a:bodyPr>
          <a:lstStyle/>
          <a:p>
            <a:pPr>
              <a:spcBef>
                <a:spcPts val="356"/>
              </a:spcBef>
            </a:pPr>
            <a:r>
              <a:rPr lang="en-US"/>
              <a:t>Hello/Welcome/This is us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Braill</a:t>
            </a:r>
            <a:endParaRPr lang="en-US" dirty="0"/>
          </a:p>
        </p:txBody>
      </p:sp>
      <p:sp>
        <p:nvSpPr>
          <p:cNvPr id="4" name="Slide Number Placeholder 3"/>
          <p:cNvSpPr>
            <a:spLocks noGrp="1"/>
          </p:cNvSpPr>
          <p:nvPr>
            <p:ph type="sldNum" sz="quarter" idx="5"/>
          </p:nvPr>
        </p:nvSpPr>
        <p:spPr/>
        <p:txBody>
          <a:bodyPr/>
          <a:lstStyle/>
          <a:p>
            <a:fld id="{54729F2E-D949-4DF2-97BD-17B93AC3144D}" type="slidenum">
              <a:rPr lang="en-US" smtClean="0"/>
              <a:t>17</a:t>
            </a:fld>
            <a:endParaRPr lang="en-US"/>
          </a:p>
        </p:txBody>
      </p:sp>
    </p:spTree>
    <p:extLst>
      <p:ext uri="{BB962C8B-B14F-4D97-AF65-F5344CB8AC3E}">
        <p14:creationId xmlns:p14="http://schemas.microsoft.com/office/powerpoint/2010/main" val="4153572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4f64faec60_0_275:notes"/>
          <p:cNvSpPr txBox="1">
            <a:spLocks noGrp="1"/>
          </p:cNvSpPr>
          <p:nvPr>
            <p:ph type="body" idx="1"/>
          </p:nvPr>
        </p:nvSpPr>
        <p:spPr>
          <a:xfrm>
            <a:off x="914401" y="4343401"/>
            <a:ext cx="5029284" cy="4114724"/>
          </a:xfrm>
          <a:prstGeom prst="rect">
            <a:avLst/>
          </a:prstGeom>
        </p:spPr>
        <p:txBody>
          <a:bodyPr spcFirstLastPara="1" wrap="square" lIns="90723" tIns="45349" rIns="90723" bIns="45349" anchor="t" anchorCtr="0">
            <a:noAutofit/>
          </a:bodyPr>
          <a:lstStyle/>
          <a:p>
            <a:pPr>
              <a:lnSpc>
                <a:spcPct val="115000"/>
              </a:lnSpc>
              <a:buClr>
                <a:srgbClr val="000000"/>
              </a:buClr>
              <a:buSzPts val="1100"/>
            </a:pPr>
            <a:r>
              <a:rPr lang="en-US" sz="1100">
                <a:solidFill>
                  <a:srgbClr val="000000"/>
                </a:solidFill>
                <a:highlight>
                  <a:srgbClr val="FFFFFF"/>
                </a:highlight>
                <a:latin typeface="Calibri"/>
                <a:ea typeface="Calibri"/>
                <a:cs typeface="Calibri"/>
                <a:sym typeface="Calibri"/>
              </a:rPr>
              <a:t>This is the course we developed for NYCDOE educators around Educational Technology for Accessibility</a:t>
            </a:r>
            <a:endParaRPr sz="1100">
              <a:solidFill>
                <a:srgbClr val="000000"/>
              </a:solidFill>
              <a:highlight>
                <a:srgbClr val="FFFFFF"/>
              </a:highlight>
              <a:latin typeface="Calibri"/>
              <a:ea typeface="Calibri"/>
              <a:cs typeface="Calibri"/>
              <a:sym typeface="Calibri"/>
            </a:endParaRPr>
          </a:p>
          <a:p>
            <a:pPr>
              <a:lnSpc>
                <a:spcPct val="115000"/>
              </a:lnSpc>
              <a:buClr>
                <a:srgbClr val="000000"/>
              </a:buClr>
              <a:buSzPts val="1100"/>
            </a:pPr>
            <a:endParaRPr sz="1100">
              <a:solidFill>
                <a:srgbClr val="000000"/>
              </a:solidFill>
              <a:highlight>
                <a:srgbClr val="FFFFFF"/>
              </a:highlight>
              <a:latin typeface="Calibri"/>
              <a:ea typeface="Calibri"/>
              <a:cs typeface="Calibri"/>
              <a:sym typeface="Calibri"/>
            </a:endParaRPr>
          </a:p>
          <a:p>
            <a:pPr>
              <a:lnSpc>
                <a:spcPct val="115000"/>
              </a:lnSpc>
              <a:buClr>
                <a:srgbClr val="000000"/>
              </a:buClr>
              <a:buSzPts val="1100"/>
            </a:pPr>
            <a:r>
              <a:rPr lang="en-US" sz="1100">
                <a:solidFill>
                  <a:srgbClr val="000000"/>
                </a:solidFill>
                <a:highlight>
                  <a:srgbClr val="FFFFFF"/>
                </a:highlight>
                <a:latin typeface="Calibri"/>
                <a:ea typeface="Calibri"/>
                <a:cs typeface="Calibri"/>
                <a:sym typeface="Calibri"/>
              </a:rPr>
              <a:t>This course is based on Universal Design for Learning (UDL), Instructional Technology (IT), and Accessible Educational Materials (AEM).  It is designed to build upon participants understanding of UDL as the framework for high-quality Tier 1 instruction, while developing knowledge of</a:t>
            </a:r>
            <a:r>
              <a:rPr lang="en-US" sz="1100">
                <a:solidFill>
                  <a:srgbClr val="FF0000"/>
                </a:solidFill>
                <a:highlight>
                  <a:srgbClr val="FFFFFF"/>
                </a:highlight>
                <a:latin typeface="Calibri"/>
                <a:ea typeface="Calibri"/>
                <a:cs typeface="Calibri"/>
                <a:sym typeface="Calibri"/>
              </a:rPr>
              <a:t> </a:t>
            </a:r>
            <a:r>
              <a:rPr lang="en-US" sz="1100">
                <a:solidFill>
                  <a:srgbClr val="000000"/>
                </a:solidFill>
                <a:highlight>
                  <a:srgbClr val="FFFFFF"/>
                </a:highlight>
                <a:latin typeface="Calibri"/>
                <a:ea typeface="Calibri"/>
                <a:cs typeface="Calibri"/>
                <a:sym typeface="Calibri"/>
              </a:rPr>
              <a:t>AEM, which is the conversion of print instructional materials into specialized formats (braille, enlarged print, audio or digital texts) for eligible students. Participants will develop an understanding of federal, state and local policies around AEM.  Participants will identify who requires AEM, utilize tools and resources to support school teams in decision-making, develop proficiency with resources that provide AEM, practice documentation on the IEP, and understand AT as it relates to AEM.  Additionally, participants will become familiar with educational technology they can leverage to support strategic planning of instructional opportunities that will foster accessibility for all students.</a:t>
            </a:r>
            <a:endParaRPr sz="1100">
              <a:solidFill>
                <a:srgbClr val="000000"/>
              </a:solidFill>
              <a:highlight>
                <a:srgbClr val="FFFFFF"/>
              </a:highlight>
              <a:latin typeface="Calibri"/>
              <a:ea typeface="Calibri"/>
              <a:cs typeface="Calibri"/>
              <a:sym typeface="Calibri"/>
            </a:endParaRPr>
          </a:p>
          <a:p>
            <a:pPr>
              <a:lnSpc>
                <a:spcPct val="115000"/>
              </a:lnSpc>
              <a:buClr>
                <a:srgbClr val="000000"/>
              </a:buClr>
              <a:buSzPts val="1100"/>
            </a:pPr>
            <a:endParaRPr sz="1100">
              <a:solidFill>
                <a:srgbClr val="000000"/>
              </a:solidFill>
              <a:latin typeface="Calibri"/>
              <a:ea typeface="Calibri"/>
              <a:cs typeface="Calibri"/>
              <a:sym typeface="Calibri"/>
            </a:endParaRPr>
          </a:p>
          <a:p>
            <a:pPr>
              <a:lnSpc>
                <a:spcPct val="115000"/>
              </a:lnSpc>
              <a:buClr>
                <a:srgbClr val="000000"/>
              </a:buClr>
              <a:buSzPts val="1100"/>
            </a:pPr>
            <a:r>
              <a:rPr lang="en-US" sz="1100">
                <a:solidFill>
                  <a:srgbClr val="000000"/>
                </a:solidFill>
                <a:highlight>
                  <a:srgbClr val="FFFFFF"/>
                </a:highlight>
                <a:latin typeface="Calibri"/>
                <a:ea typeface="Calibri"/>
                <a:cs typeface="Calibri"/>
                <a:sym typeface="Calibri"/>
              </a:rPr>
              <a:t> </a:t>
            </a:r>
            <a:endParaRPr sz="1100">
              <a:solidFill>
                <a:srgbClr val="000000"/>
              </a:solidFill>
              <a:highlight>
                <a:srgbClr val="FFFFFF"/>
              </a:highlight>
              <a:latin typeface="Calibri"/>
              <a:ea typeface="Calibri"/>
              <a:cs typeface="Calibri"/>
              <a:sym typeface="Calibri"/>
            </a:endParaRPr>
          </a:p>
          <a:p>
            <a:pPr>
              <a:spcBef>
                <a:spcPts val="356"/>
              </a:spcBef>
            </a:pPr>
            <a:endParaRPr/>
          </a:p>
        </p:txBody>
      </p:sp>
      <p:sp>
        <p:nvSpPr>
          <p:cNvPr id="73" name="Google Shape;73;g4f64faec60_0_275:notes"/>
          <p:cNvSpPr>
            <a:spLocks noGrp="1" noRot="1" noChangeAspect="1"/>
          </p:cNvSpPr>
          <p:nvPr>
            <p:ph type="sldImg" idx="2"/>
          </p:nvPr>
        </p:nvSpPr>
        <p:spPr>
          <a:xfrm>
            <a:off x="1143000" y="684213"/>
            <a:ext cx="4572000" cy="34305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55344eea99_0_0:notes"/>
          <p:cNvSpPr txBox="1">
            <a:spLocks noGrp="1"/>
          </p:cNvSpPr>
          <p:nvPr>
            <p:ph type="body" idx="1"/>
          </p:nvPr>
        </p:nvSpPr>
        <p:spPr>
          <a:xfrm>
            <a:off x="914401" y="4343401"/>
            <a:ext cx="5029284" cy="4114724"/>
          </a:xfrm>
          <a:prstGeom prst="rect">
            <a:avLst/>
          </a:prstGeom>
        </p:spPr>
        <p:txBody>
          <a:bodyPr spcFirstLastPara="1" wrap="square" lIns="90723" tIns="45349" rIns="90723" bIns="45349" anchor="t" anchorCtr="0">
            <a:noAutofit/>
          </a:bodyPr>
          <a:lstStyle/>
          <a:p>
            <a:r>
              <a:rPr lang="en-US" sz="1100"/>
              <a:t>Crystal</a:t>
            </a:r>
            <a:endParaRPr sz="1100"/>
          </a:p>
          <a:p>
            <a:pPr marL="451714" indent="-294869">
              <a:buSzPts val="1100"/>
              <a:buChar char="●"/>
            </a:pPr>
            <a:r>
              <a:rPr lang="en-US" sz="1100"/>
              <a:t>Cross departmental partnership between Literacy &amp; Access and Center for Assistive Technology to provide a training that focused on best practices instructionally with the integration of technology as additional points of access to curriculum</a:t>
            </a:r>
            <a:endParaRPr sz="1100"/>
          </a:p>
          <a:p>
            <a:pPr marL="451714" indent="-294869">
              <a:buSzPts val="1100"/>
              <a:buChar char="●"/>
            </a:pPr>
            <a:r>
              <a:rPr lang="en-US" sz="1100"/>
              <a:t>Increase in: </a:t>
            </a:r>
            <a:endParaRPr sz="1100"/>
          </a:p>
          <a:p>
            <a:pPr marL="903427" lvl="1" indent="-294869">
              <a:lnSpc>
                <a:spcPct val="95000"/>
              </a:lnSpc>
              <a:buClr>
                <a:schemeClr val="hlink"/>
              </a:buClr>
              <a:buSzPts val="1100"/>
              <a:buChar char="○"/>
            </a:pPr>
            <a:r>
              <a:rPr lang="en-US" sz="1100"/>
              <a:t>educator awareness and proficiency with educational technology (IT, AEM, AT) to support all learners </a:t>
            </a:r>
            <a:endParaRPr sz="1100"/>
          </a:p>
          <a:p>
            <a:pPr marL="903427" lvl="1" indent="-294869">
              <a:lnSpc>
                <a:spcPct val="95000"/>
              </a:lnSpc>
              <a:buClr>
                <a:schemeClr val="hlink"/>
              </a:buClr>
              <a:buSzPts val="1100"/>
              <a:buChar char="○"/>
            </a:pPr>
            <a:r>
              <a:rPr lang="en-US" sz="1100"/>
              <a:t>educator proficiency to critique technological tools and determine the appropriateness based on individual student needs</a:t>
            </a:r>
            <a:endParaRPr sz="1100"/>
          </a:p>
          <a:p>
            <a:pPr marL="903427" lvl="1" indent="-294869">
              <a:lnSpc>
                <a:spcPct val="95000"/>
              </a:lnSpc>
              <a:buClr>
                <a:schemeClr val="hlink"/>
              </a:buClr>
              <a:buSzPts val="1100"/>
              <a:buChar char="○"/>
            </a:pPr>
            <a:r>
              <a:rPr lang="en-US" sz="1100"/>
              <a:t>educators with a Bookshare account </a:t>
            </a:r>
            <a:endParaRPr sz="1100"/>
          </a:p>
          <a:p>
            <a:pPr marL="903427" lvl="1" indent="-294869">
              <a:lnSpc>
                <a:spcPct val="95000"/>
              </a:lnSpc>
              <a:buClr>
                <a:schemeClr val="hlink"/>
              </a:buClr>
              <a:buSzPts val="1100"/>
              <a:buChar char="○"/>
            </a:pPr>
            <a:r>
              <a:rPr lang="en-US" sz="1100"/>
              <a:t>educator awareness of reading intervention programs</a:t>
            </a:r>
            <a:endParaRPr sz="1100"/>
          </a:p>
          <a:p>
            <a:pPr marL="903427" lvl="1" indent="-294869">
              <a:lnSpc>
                <a:spcPct val="95000"/>
              </a:lnSpc>
              <a:buClr>
                <a:schemeClr val="hlink"/>
              </a:buClr>
              <a:buSzPts val="1100"/>
              <a:buChar char="○"/>
            </a:pPr>
            <a:r>
              <a:rPr lang="en-US" sz="1100"/>
              <a:t>educator level of involvement in AT decision-making process</a:t>
            </a:r>
            <a:endParaRPr sz="1100"/>
          </a:p>
          <a:p>
            <a:pPr marL="451714" indent="-294869">
              <a:buSzPts val="1100"/>
              <a:buChar char="●"/>
            </a:pPr>
            <a:r>
              <a:rPr lang="en-US" sz="1100"/>
              <a:t>Collaboration with Bookshare to generate NYC specific requests </a:t>
            </a:r>
            <a:endParaRPr sz="1100"/>
          </a:p>
          <a:p>
            <a:pPr marL="1355141" lvl="2" indent="-294869">
              <a:lnSpc>
                <a:spcPct val="95000"/>
              </a:lnSpc>
              <a:buClr>
                <a:schemeClr val="accent1"/>
              </a:buClr>
              <a:buSzPts val="1100"/>
              <a:buFont typeface="Noto Sans Symbols"/>
              <a:buChar char="■"/>
            </a:pPr>
            <a:r>
              <a:rPr lang="en-US" sz="1100"/>
              <a:t>Core Curriculum, Lexile Leveled Lists, LLI kits, videos, quick reference resources</a:t>
            </a:r>
            <a:endParaRPr sz="1100"/>
          </a:p>
          <a:p>
            <a:pPr marL="451714" indent="-294869">
              <a:buSzPts val="1100"/>
              <a:buChar char="●"/>
            </a:pPr>
            <a:r>
              <a:rPr lang="en-US" sz="1100"/>
              <a:t>Collaboration with NYPL to train teachers in free digital resources</a:t>
            </a:r>
            <a:endParaRPr sz="1100"/>
          </a:p>
          <a:p>
            <a:pPr marL="451714" indent="-294869">
              <a:buSzPts val="1100"/>
              <a:buChar char="●"/>
            </a:pPr>
            <a:r>
              <a:rPr lang="en-US" sz="1100"/>
              <a:t>Trainings were designed to model best practices with UDL integration </a:t>
            </a:r>
            <a:endParaRPr sz="1100"/>
          </a:p>
          <a:p>
            <a:pPr marL="451714" indent="-294869">
              <a:buSzPts val="1100"/>
              <a:buChar char="●"/>
            </a:pPr>
            <a:r>
              <a:rPr lang="en-US" sz="1100"/>
              <a:t>Based on this year’s success and participants feedback we will continue to support our educators with additional PLO</a:t>
            </a:r>
            <a:endParaRPr sz="1100"/>
          </a:p>
          <a:p>
            <a:pPr marL="451714" indent="-313690">
              <a:buSzPts val="1400"/>
              <a:buChar char="●"/>
            </a:pPr>
            <a:r>
              <a:rPr lang="en-US"/>
              <a:t>AEM Training 201 is currently in development and will continue to support our educators. This course will be based on participant understandings gained in 101 and will provide opportunities to continue developing knowledge of educational technology to support all learners in the classroom.  Additionally, participants will be provided with direct coaching support for planning and implementation of IT, AEM and AT.</a:t>
            </a:r>
            <a:endParaRPr/>
          </a:p>
          <a:p>
            <a:pPr marL="903427" lvl="1" indent="-338785">
              <a:lnSpc>
                <a:spcPct val="115000"/>
              </a:lnSpc>
              <a:buClr>
                <a:schemeClr val="hlink"/>
              </a:buClr>
              <a:buSzPts val="1800"/>
              <a:buChar char="○"/>
            </a:pPr>
            <a:r>
              <a:rPr lang="en-US" sz="1100">
                <a:solidFill>
                  <a:srgbClr val="000000"/>
                </a:solidFill>
              </a:rPr>
              <a:t>1.5 hour Case Study around AEM, 1.5 hour collaborative problem solving for IT tools, 1.5 hour AT presentation and hands on exploration</a:t>
            </a:r>
            <a:endParaRPr sz="1100">
              <a:solidFill>
                <a:srgbClr val="000000"/>
              </a:solidFill>
            </a:endParaRPr>
          </a:p>
          <a:p>
            <a:pPr marL="903427" lvl="1" indent="-294869">
              <a:lnSpc>
                <a:spcPct val="115000"/>
              </a:lnSpc>
              <a:buClr>
                <a:srgbClr val="000000"/>
              </a:buClr>
              <a:buSzPts val="1100"/>
              <a:buChar char="○"/>
            </a:pPr>
            <a:r>
              <a:rPr lang="en-US" sz="1100">
                <a:solidFill>
                  <a:srgbClr val="000000"/>
                </a:solidFill>
              </a:rPr>
              <a:t>Add site visits for coaching, develop potential lab sites to foster intervisitation </a:t>
            </a:r>
            <a:endParaRPr sz="1100"/>
          </a:p>
        </p:txBody>
      </p:sp>
      <p:sp>
        <p:nvSpPr>
          <p:cNvPr id="86" name="Google Shape;86;g55344eea99_0_0:notes"/>
          <p:cNvSpPr>
            <a:spLocks noGrp="1" noRot="1" noChangeAspect="1"/>
          </p:cNvSpPr>
          <p:nvPr>
            <p:ph type="sldImg" idx="2"/>
          </p:nvPr>
        </p:nvSpPr>
        <p:spPr>
          <a:xfrm>
            <a:off x="1143000" y="684213"/>
            <a:ext cx="4572000" cy="34305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55344eea99_0_15:notes"/>
          <p:cNvSpPr>
            <a:spLocks noGrp="1" noRot="1" noChangeAspect="1"/>
          </p:cNvSpPr>
          <p:nvPr>
            <p:ph type="sldImg" idx="2"/>
          </p:nvPr>
        </p:nvSpPr>
        <p:spPr>
          <a:xfrm>
            <a:off x="1143000" y="684213"/>
            <a:ext cx="4572000" cy="34305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55344eea99_0_15:notes"/>
          <p:cNvSpPr txBox="1">
            <a:spLocks noGrp="1"/>
          </p:cNvSpPr>
          <p:nvPr>
            <p:ph type="body" idx="1"/>
          </p:nvPr>
        </p:nvSpPr>
        <p:spPr>
          <a:xfrm>
            <a:off x="914401" y="4343401"/>
            <a:ext cx="5029284" cy="4114724"/>
          </a:xfrm>
          <a:prstGeom prst="rect">
            <a:avLst/>
          </a:prstGeom>
        </p:spPr>
        <p:txBody>
          <a:bodyPr spcFirstLastPara="1" wrap="square" lIns="90723" tIns="45349" rIns="90723" bIns="45349" anchor="t" anchorCtr="0">
            <a:noAutofit/>
          </a:bodyPr>
          <a:lstStyle/>
          <a:p>
            <a:pPr marL="338785" indent="-338785">
              <a:buClr>
                <a:srgbClr val="000000"/>
              </a:buClr>
              <a:buSzPts val="1100"/>
            </a:pPr>
            <a:r>
              <a:rPr lang="en-US"/>
              <a:t>Crystal...Jill </a:t>
            </a:r>
            <a:endParaRPr/>
          </a:p>
          <a:p>
            <a:pPr marL="338785" indent="-338785">
              <a:buClr>
                <a:srgbClr val="000000"/>
              </a:buClr>
              <a:buSzPts val="1100"/>
            </a:pPr>
            <a:endParaRPr/>
          </a:p>
          <a:p>
            <a:pPr marL="338785" indent="-338785">
              <a:buClr>
                <a:srgbClr val="000000"/>
              </a:buClr>
              <a:buSzPts val="1100"/>
            </a:pPr>
            <a:r>
              <a:rPr lang="en-US"/>
              <a:t>Sooooo you might be wondering how we made this partnership work! </a:t>
            </a:r>
            <a:endParaRPr/>
          </a:p>
          <a:p>
            <a:pPr marL="338785" indent="-338785">
              <a:buClr>
                <a:srgbClr val="000000"/>
              </a:buClr>
              <a:buSzPts val="1100"/>
            </a:pPr>
            <a:endParaRPr/>
          </a:p>
          <a:p>
            <a:pPr marL="338785" indent="-338785">
              <a:buClr>
                <a:srgbClr val="000000"/>
              </a:buClr>
              <a:buSzPts val="1100"/>
            </a:pPr>
            <a:r>
              <a:rPr lang="en-US"/>
              <a:t>This is how we worked together </a:t>
            </a:r>
            <a:endParaRPr/>
          </a:p>
          <a:p>
            <a:pPr marL="338785" indent="-338785">
              <a:buClr>
                <a:srgbClr val="000000"/>
              </a:buClr>
              <a:buSzPts val="1100"/>
            </a:pPr>
            <a:endParaRPr/>
          </a:p>
          <a:p>
            <a:pPr marL="338785" indent="-338785">
              <a:buClr>
                <a:srgbClr val="000000"/>
              </a:buClr>
              <a:buSzPts val="1100"/>
            </a:pPr>
            <a:endParaRPr/>
          </a:p>
          <a:p>
            <a:pPr>
              <a:spcBef>
                <a:spcPts val="356"/>
              </a:spcBef>
            </a:pPr>
            <a:endParaRPr/>
          </a:p>
        </p:txBody>
      </p:sp>
      <p:sp>
        <p:nvSpPr>
          <p:cNvPr id="101" name="Google Shape;101;g55344eea99_0_15:notes"/>
          <p:cNvSpPr txBox="1">
            <a:spLocks noGrp="1"/>
          </p:cNvSpPr>
          <p:nvPr>
            <p:ph type="sldNum" idx="12"/>
          </p:nvPr>
        </p:nvSpPr>
        <p:spPr>
          <a:xfrm>
            <a:off x="3886200" y="8686800"/>
            <a:ext cx="2971836" cy="457159"/>
          </a:xfrm>
          <a:prstGeom prst="rect">
            <a:avLst/>
          </a:prstGeom>
        </p:spPr>
        <p:txBody>
          <a:bodyPr spcFirstLastPara="1" wrap="square" lIns="90723" tIns="45349" rIns="90723" bIns="45349" anchor="b" anchorCtr="0">
            <a:noAutofit/>
          </a:bodyPr>
          <a:lstStyle/>
          <a:p>
            <a:pPr>
              <a:buClr>
                <a:srgbClr val="000000"/>
              </a:buClr>
            </a:pPr>
            <a:fld id="{00000000-1234-1234-1234-123412341234}" type="slidenum">
              <a:rPr lang="en-US"/>
              <a:pPr>
                <a:buClr>
                  <a:srgbClr val="000000"/>
                </a:buClr>
              </a:p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54a6ec0ee5_2_15:notes"/>
          <p:cNvSpPr>
            <a:spLocks noGrp="1" noRot="1" noChangeAspect="1"/>
          </p:cNvSpPr>
          <p:nvPr>
            <p:ph type="sldImg" idx="2"/>
          </p:nvPr>
        </p:nvSpPr>
        <p:spPr>
          <a:xfrm>
            <a:off x="1143000" y="684213"/>
            <a:ext cx="4572000" cy="34305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54a6ec0ee5_2_15:notes"/>
          <p:cNvSpPr txBox="1">
            <a:spLocks noGrp="1"/>
          </p:cNvSpPr>
          <p:nvPr>
            <p:ph type="body" idx="1"/>
          </p:nvPr>
        </p:nvSpPr>
        <p:spPr>
          <a:xfrm>
            <a:off x="914401" y="4343401"/>
            <a:ext cx="5029284" cy="4114724"/>
          </a:xfrm>
          <a:prstGeom prst="rect">
            <a:avLst/>
          </a:prstGeom>
        </p:spPr>
        <p:txBody>
          <a:bodyPr spcFirstLastPara="1" wrap="square" lIns="90723" tIns="45349" rIns="90723" bIns="45349" anchor="t" anchorCtr="0">
            <a:noAutofit/>
          </a:bodyPr>
          <a:lstStyle/>
          <a:p>
            <a:pPr marL="338785" indent="-338785">
              <a:buClr>
                <a:srgbClr val="000000"/>
              </a:buClr>
              <a:buSzPts val="1100"/>
            </a:pPr>
            <a:r>
              <a:rPr lang="en-US"/>
              <a:t>Maricris </a:t>
            </a:r>
            <a:endParaRPr/>
          </a:p>
          <a:p>
            <a:pPr marL="338785" indent="-338785">
              <a:buClr>
                <a:srgbClr val="000000"/>
              </a:buClr>
              <a:buSzPts val="1100"/>
            </a:pPr>
            <a:r>
              <a:rPr lang="en-US"/>
              <a:t>This is how we worked together </a:t>
            </a:r>
            <a:endParaRPr/>
          </a:p>
          <a:p>
            <a:pPr marL="338785" indent="-338785">
              <a:buClr>
                <a:srgbClr val="000000"/>
              </a:buClr>
              <a:buSzPts val="1100"/>
            </a:pPr>
            <a:endParaRPr/>
          </a:p>
          <a:p>
            <a:pPr marL="338785" indent="-338785">
              <a:buClr>
                <a:srgbClr val="000000"/>
              </a:buClr>
              <a:buSzPts val="1100"/>
            </a:pPr>
            <a:endParaRPr/>
          </a:p>
          <a:p>
            <a:r>
              <a:rPr lang="en-US">
                <a:solidFill>
                  <a:srgbClr val="003366"/>
                </a:solidFill>
              </a:rPr>
              <a:t>Educational Technology for Accessibility Citywide PLO-4 session training for 150 educators across all boroughs </a:t>
            </a:r>
            <a:endParaRPr>
              <a:solidFill>
                <a:srgbClr val="003366"/>
              </a:solidFill>
            </a:endParaRPr>
          </a:p>
          <a:p>
            <a:r>
              <a:rPr lang="en-US">
                <a:solidFill>
                  <a:srgbClr val="003366"/>
                </a:solidFill>
              </a:rPr>
              <a:t>Center for Assistive Technology-70 CAT evaluators </a:t>
            </a:r>
            <a:endParaRPr sz="1400">
              <a:solidFill>
                <a:srgbClr val="003366"/>
              </a:solidFill>
            </a:endParaRPr>
          </a:p>
          <a:p>
            <a:r>
              <a:rPr lang="en-US">
                <a:solidFill>
                  <a:srgbClr val="003366"/>
                </a:solidFill>
              </a:rPr>
              <a:t>Inclusive Schools Learning Collaborative (ISLC)</a:t>
            </a:r>
            <a:r>
              <a:rPr lang="en-US" sz="1400">
                <a:solidFill>
                  <a:srgbClr val="003366"/>
                </a:solidFill>
              </a:rPr>
              <a:t>-</a:t>
            </a:r>
            <a:r>
              <a:rPr lang="en-US">
                <a:solidFill>
                  <a:srgbClr val="003366"/>
                </a:solidFill>
              </a:rPr>
              <a:t>29 supervisors of psychologists citywide </a:t>
            </a:r>
            <a:endParaRPr sz="1400">
              <a:solidFill>
                <a:srgbClr val="003366"/>
              </a:solidFill>
            </a:endParaRPr>
          </a:p>
          <a:p>
            <a:pPr>
              <a:spcBef>
                <a:spcPts val="356"/>
              </a:spcBef>
            </a:pPr>
            <a:endParaRPr/>
          </a:p>
          <a:p>
            <a:pPr>
              <a:spcBef>
                <a:spcPts val="356"/>
              </a:spcBef>
            </a:pPr>
            <a:r>
              <a:rPr lang="en-US"/>
              <a:t>We are exploring the potential to have NYPL as a continuing education partner to increase awareness of the resources and services that can be provided to students and families along with potential school-library collaborations opportunities </a:t>
            </a:r>
            <a:endParaRPr/>
          </a:p>
        </p:txBody>
      </p:sp>
      <p:sp>
        <p:nvSpPr>
          <p:cNvPr id="111" name="Google Shape;111;g54a6ec0ee5_2_15:notes"/>
          <p:cNvSpPr txBox="1">
            <a:spLocks noGrp="1"/>
          </p:cNvSpPr>
          <p:nvPr>
            <p:ph type="sldNum" idx="12"/>
          </p:nvPr>
        </p:nvSpPr>
        <p:spPr>
          <a:xfrm>
            <a:off x="3886200" y="8686800"/>
            <a:ext cx="2971836" cy="457159"/>
          </a:xfrm>
          <a:prstGeom prst="rect">
            <a:avLst/>
          </a:prstGeom>
        </p:spPr>
        <p:txBody>
          <a:bodyPr spcFirstLastPara="1" wrap="square" lIns="90723" tIns="45349" rIns="90723" bIns="45349" anchor="b" anchorCtr="0">
            <a:noAutofit/>
          </a:bodyPr>
          <a:lstStyle/>
          <a:p>
            <a:pPr>
              <a:buClr>
                <a:srgbClr val="000000"/>
              </a:buClr>
            </a:pPr>
            <a:fld id="{00000000-1234-1234-1234-123412341234}" type="slidenum">
              <a:rPr lang="en-US"/>
              <a:pPr>
                <a:buClr>
                  <a:srgbClr val="000000"/>
                </a:buClr>
              </a:p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55344eea99_1_18:notes"/>
          <p:cNvSpPr>
            <a:spLocks noGrp="1" noRot="1" noChangeAspect="1"/>
          </p:cNvSpPr>
          <p:nvPr>
            <p:ph type="sldImg" idx="2"/>
          </p:nvPr>
        </p:nvSpPr>
        <p:spPr>
          <a:xfrm>
            <a:off x="1143000" y="684213"/>
            <a:ext cx="4572000" cy="34305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55344eea99_1_18:notes"/>
          <p:cNvSpPr txBox="1">
            <a:spLocks noGrp="1"/>
          </p:cNvSpPr>
          <p:nvPr>
            <p:ph type="body" idx="1"/>
          </p:nvPr>
        </p:nvSpPr>
        <p:spPr>
          <a:xfrm>
            <a:off x="914401" y="4343401"/>
            <a:ext cx="5029284" cy="4114724"/>
          </a:xfrm>
          <a:prstGeom prst="rect">
            <a:avLst/>
          </a:prstGeom>
        </p:spPr>
        <p:txBody>
          <a:bodyPr spcFirstLastPara="1" wrap="square" lIns="90723" tIns="45349" rIns="90723" bIns="45349" anchor="t" anchorCtr="0">
            <a:noAutofit/>
          </a:bodyPr>
          <a:lstStyle/>
          <a:p>
            <a:pPr>
              <a:spcBef>
                <a:spcPts val="356"/>
              </a:spcBef>
            </a:pPr>
            <a:r>
              <a:rPr lang="en-US"/>
              <a:t>Jill</a:t>
            </a:r>
            <a:endParaRPr/>
          </a:p>
          <a:p>
            <a:pPr>
              <a:spcBef>
                <a:spcPts val="356"/>
              </a:spcBef>
            </a:pPr>
            <a:endParaRPr/>
          </a:p>
          <a:p>
            <a:pPr>
              <a:spcBef>
                <a:spcPts val="356"/>
              </a:spcBef>
            </a:pPr>
            <a:r>
              <a:rPr lang="en-US"/>
              <a:t>You may want to consider the following departments as an initial point of contact...</a:t>
            </a:r>
            <a:endParaRPr/>
          </a:p>
          <a:p>
            <a:pPr>
              <a:spcBef>
                <a:spcPts val="1067"/>
              </a:spcBef>
            </a:pPr>
            <a:r>
              <a:rPr lang="en-US" sz="2200">
                <a:solidFill>
                  <a:schemeClr val="dk2"/>
                </a:solidFill>
              </a:rPr>
              <a:t>- mandated professional development hours </a:t>
            </a:r>
            <a:endParaRPr sz="2200">
              <a:solidFill>
                <a:schemeClr val="dk2"/>
              </a:solidFill>
            </a:endParaRPr>
          </a:p>
          <a:p>
            <a:pPr>
              <a:spcBef>
                <a:spcPts val="356"/>
              </a:spcBef>
            </a:pPr>
            <a:endParaRPr/>
          </a:p>
          <a:p>
            <a:pPr>
              <a:spcBef>
                <a:spcPts val="356"/>
              </a:spcBef>
            </a:pPr>
            <a:endParaRPr/>
          </a:p>
        </p:txBody>
      </p:sp>
      <p:sp>
        <p:nvSpPr>
          <p:cNvPr id="122" name="Google Shape;122;g55344eea99_1_18:notes"/>
          <p:cNvSpPr txBox="1">
            <a:spLocks noGrp="1"/>
          </p:cNvSpPr>
          <p:nvPr>
            <p:ph type="sldNum" idx="12"/>
          </p:nvPr>
        </p:nvSpPr>
        <p:spPr>
          <a:xfrm>
            <a:off x="3886200" y="8686800"/>
            <a:ext cx="2971836" cy="457159"/>
          </a:xfrm>
          <a:prstGeom prst="rect">
            <a:avLst/>
          </a:prstGeom>
        </p:spPr>
        <p:txBody>
          <a:bodyPr spcFirstLastPara="1" wrap="square" lIns="90723" tIns="45349" rIns="90723" bIns="45349" anchor="b" anchorCtr="0">
            <a:noAutofit/>
          </a:bodyPr>
          <a:lstStyle/>
          <a:p>
            <a:pPr>
              <a:buClr>
                <a:srgbClr val="000000"/>
              </a:buClr>
            </a:pPr>
            <a:fld id="{00000000-1234-1234-1234-123412341234}" type="slidenum">
              <a:rPr lang="en-US"/>
              <a:pPr>
                <a:buClr>
                  <a:srgbClr val="000000"/>
                </a:buClr>
              </a:p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55344eea99_0_595:notes"/>
          <p:cNvSpPr>
            <a:spLocks noGrp="1" noRot="1" noChangeAspect="1"/>
          </p:cNvSpPr>
          <p:nvPr>
            <p:ph type="sldImg" idx="2"/>
          </p:nvPr>
        </p:nvSpPr>
        <p:spPr>
          <a:xfrm>
            <a:off x="1143000" y="684213"/>
            <a:ext cx="4572000" cy="34305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55344eea99_0_595:notes"/>
          <p:cNvSpPr txBox="1">
            <a:spLocks noGrp="1"/>
          </p:cNvSpPr>
          <p:nvPr>
            <p:ph type="body" idx="1"/>
          </p:nvPr>
        </p:nvSpPr>
        <p:spPr>
          <a:xfrm>
            <a:off x="914401" y="4343401"/>
            <a:ext cx="5029284" cy="4114724"/>
          </a:xfrm>
          <a:prstGeom prst="rect">
            <a:avLst/>
          </a:prstGeom>
        </p:spPr>
        <p:txBody>
          <a:bodyPr spcFirstLastPara="1" wrap="square" lIns="90723" tIns="45349" rIns="90723" bIns="45349" anchor="t" anchorCtr="0">
            <a:noAutofit/>
          </a:bodyPr>
          <a:lstStyle/>
          <a:p>
            <a:pPr>
              <a:spcBef>
                <a:spcPts val="356"/>
              </a:spcBef>
            </a:pPr>
            <a:r>
              <a:rPr lang="en-US"/>
              <a:t>Maricris (if we have time)</a:t>
            </a:r>
            <a:endParaRPr/>
          </a:p>
          <a:p>
            <a:pPr>
              <a:spcBef>
                <a:spcPts val="356"/>
              </a:spcBef>
            </a:pPr>
            <a:r>
              <a:rPr lang="en-US"/>
              <a:t>Here are some direct quotes from participants pulled up from the presentation evaluations. </a:t>
            </a:r>
            <a:endParaRPr/>
          </a:p>
        </p:txBody>
      </p:sp>
      <p:sp>
        <p:nvSpPr>
          <p:cNvPr id="131" name="Google Shape;131;g55344eea99_0_595:notes"/>
          <p:cNvSpPr txBox="1">
            <a:spLocks noGrp="1"/>
          </p:cNvSpPr>
          <p:nvPr>
            <p:ph type="sldNum" idx="12"/>
          </p:nvPr>
        </p:nvSpPr>
        <p:spPr>
          <a:xfrm>
            <a:off x="3886200" y="8686800"/>
            <a:ext cx="2971836" cy="457159"/>
          </a:xfrm>
          <a:prstGeom prst="rect">
            <a:avLst/>
          </a:prstGeom>
        </p:spPr>
        <p:txBody>
          <a:bodyPr spcFirstLastPara="1" wrap="square" lIns="90723" tIns="45349" rIns="90723" bIns="45349" anchor="b" anchorCtr="0">
            <a:noAutofit/>
          </a:bodyPr>
          <a:lstStyle/>
          <a:p>
            <a:pPr>
              <a:buClr>
                <a:srgbClr val="000000"/>
              </a:buClr>
            </a:pPr>
            <a:fld id="{00000000-1234-1234-1234-123412341234}" type="slidenum">
              <a:rPr lang="en-US"/>
              <a:pPr>
                <a:buClr>
                  <a:srgbClr val="000000"/>
                </a:buClr>
              </a:p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4:notes"/>
          <p:cNvSpPr txBox="1">
            <a:spLocks noGrp="1"/>
          </p:cNvSpPr>
          <p:nvPr>
            <p:ph type="body" idx="1"/>
          </p:nvPr>
        </p:nvSpPr>
        <p:spPr>
          <a:xfrm>
            <a:off x="914401" y="4343401"/>
            <a:ext cx="5029284" cy="4114724"/>
          </a:xfrm>
          <a:prstGeom prst="rect">
            <a:avLst/>
          </a:prstGeom>
        </p:spPr>
        <p:txBody>
          <a:bodyPr spcFirstLastPara="1" wrap="square" lIns="90723" tIns="45349" rIns="90723" bIns="45349" anchor="t" anchorCtr="0">
            <a:noAutofit/>
          </a:bodyPr>
          <a:lstStyle/>
          <a:p>
            <a:pPr>
              <a:spcBef>
                <a:spcPts val="356"/>
              </a:spcBef>
            </a:pPr>
            <a:r>
              <a:rPr lang="en-US"/>
              <a:t>If push back around AEM then collect names for Sarah for a follow up </a:t>
            </a:r>
            <a:endParaRPr/>
          </a:p>
          <a:p>
            <a:pPr>
              <a:spcBef>
                <a:spcPts val="356"/>
              </a:spcBef>
            </a:pPr>
            <a:endParaRPr/>
          </a:p>
        </p:txBody>
      </p:sp>
      <p:sp>
        <p:nvSpPr>
          <p:cNvPr id="139" name="Google Shape;139;p14:notes"/>
          <p:cNvSpPr>
            <a:spLocks noGrp="1" noRot="1" noChangeAspect="1"/>
          </p:cNvSpPr>
          <p:nvPr>
            <p:ph type="sldImg" idx="2"/>
          </p:nvPr>
        </p:nvSpPr>
        <p:spPr>
          <a:xfrm>
            <a:off x="1143000" y="684213"/>
            <a:ext cx="4572000" cy="34305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861A95-99A4-40CB-9793-ED3162F821ED}" type="datetimeFigureOut">
              <a:rPr lang="en-US" smtClean="0"/>
              <a:t>4/5/19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B08DB2-FDA4-463A-91D5-6148AB17F15E}" type="slidenum">
              <a:rPr lang="en-US" smtClean="0"/>
              <a:t>‹#›</a:t>
            </a:fld>
            <a:endParaRPr lang="en-US"/>
          </a:p>
        </p:txBody>
      </p:sp>
    </p:spTree>
    <p:extLst>
      <p:ext uri="{BB962C8B-B14F-4D97-AF65-F5344CB8AC3E}">
        <p14:creationId xmlns:p14="http://schemas.microsoft.com/office/powerpoint/2010/main" val="3820329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861A95-99A4-40CB-9793-ED3162F821ED}" type="datetimeFigureOut">
              <a:rPr lang="en-US" smtClean="0"/>
              <a:t>4/5/19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B08DB2-FDA4-463A-91D5-6148AB17F15E}" type="slidenum">
              <a:rPr lang="en-US" smtClean="0"/>
              <a:t>‹#›</a:t>
            </a:fld>
            <a:endParaRPr lang="en-US"/>
          </a:p>
        </p:txBody>
      </p:sp>
    </p:spTree>
    <p:extLst>
      <p:ext uri="{BB962C8B-B14F-4D97-AF65-F5344CB8AC3E}">
        <p14:creationId xmlns:p14="http://schemas.microsoft.com/office/powerpoint/2010/main" val="2724264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861A95-99A4-40CB-9793-ED3162F821ED}" type="datetimeFigureOut">
              <a:rPr lang="en-US" smtClean="0"/>
              <a:t>4/5/19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B08DB2-FDA4-463A-91D5-6148AB17F15E}" type="slidenum">
              <a:rPr lang="en-US" smtClean="0"/>
              <a:t>‹#›</a:t>
            </a:fld>
            <a:endParaRPr lang="en-US"/>
          </a:p>
        </p:txBody>
      </p:sp>
    </p:spTree>
    <p:extLst>
      <p:ext uri="{BB962C8B-B14F-4D97-AF65-F5344CB8AC3E}">
        <p14:creationId xmlns:p14="http://schemas.microsoft.com/office/powerpoint/2010/main" val="1619723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type="title">
  <p:cSld name="1_Title Slide">
    <p:spTree>
      <p:nvGrpSpPr>
        <p:cNvPr id="1" name="Shape 17"/>
        <p:cNvGrpSpPr/>
        <p:nvPr/>
      </p:nvGrpSpPr>
      <p:grpSpPr>
        <a:xfrm>
          <a:off x="0" y="0"/>
          <a:ext cx="0" cy="0"/>
          <a:chOff x="0" y="0"/>
          <a:chExt cx="0" cy="0"/>
        </a:xfrm>
      </p:grpSpPr>
      <p:pic>
        <p:nvPicPr>
          <p:cNvPr id="18" name="Google Shape;18;p2"/>
          <p:cNvPicPr preferRelativeResize="0"/>
          <p:nvPr/>
        </p:nvPicPr>
        <p:blipFill rotWithShape="1">
          <a:blip r:embed="rId2">
            <a:alphaModFix/>
          </a:blip>
          <a:srcRect/>
          <a:stretch/>
        </p:blipFill>
        <p:spPr>
          <a:xfrm>
            <a:off x="-2573" y="0"/>
            <a:ext cx="3241539" cy="6888272"/>
          </a:xfrm>
          <a:prstGeom prst="rect">
            <a:avLst/>
          </a:prstGeom>
          <a:noFill/>
          <a:ln>
            <a:noFill/>
          </a:ln>
        </p:spPr>
      </p:pic>
      <p:sp>
        <p:nvSpPr>
          <p:cNvPr id="19" name="Google Shape;19;p2"/>
          <p:cNvSpPr/>
          <p:nvPr/>
        </p:nvSpPr>
        <p:spPr>
          <a:xfrm>
            <a:off x="3287505" y="-46408"/>
            <a:ext cx="5844541" cy="6888272"/>
          </a:xfrm>
          <a:prstGeom prst="rect">
            <a:avLst/>
          </a:prstGeom>
          <a:solidFill>
            <a:srgbClr val="00264C"/>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20" name="Google Shape;20;p2"/>
          <p:cNvSpPr txBox="1"/>
          <p:nvPr/>
        </p:nvSpPr>
        <p:spPr>
          <a:xfrm>
            <a:off x="3572142" y="1820966"/>
            <a:ext cx="5559900" cy="4647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b="1" i="0" u="none" strike="noStrike" cap="none">
                <a:solidFill>
                  <a:schemeClr val="accent1"/>
                </a:solidFill>
                <a:latin typeface="Arial"/>
                <a:ea typeface="Arial"/>
                <a:cs typeface="Arial"/>
                <a:sym typeface="Arial"/>
              </a:rPr>
              <a:t>Exploring Educational Technology: Providing Universal Access to Print</a:t>
            </a:r>
            <a:endParaRPr/>
          </a:p>
          <a:p>
            <a:pPr marL="0" marR="0" lvl="0" indent="0" algn="ctr" rtl="0">
              <a:spcBef>
                <a:spcPts val="1200"/>
              </a:spcBef>
              <a:spcAft>
                <a:spcPts val="0"/>
              </a:spcAft>
              <a:buNone/>
            </a:pPr>
            <a:endParaRPr sz="1800" b="1">
              <a:solidFill>
                <a:schemeClr val="lt1"/>
              </a:solidFill>
            </a:endParaRPr>
          </a:p>
          <a:p>
            <a:pPr marL="0" marR="0" lvl="0" indent="0" algn="ctr" rtl="0">
              <a:spcBef>
                <a:spcPts val="1200"/>
              </a:spcBef>
              <a:spcAft>
                <a:spcPts val="0"/>
              </a:spcAft>
              <a:buNone/>
            </a:pPr>
            <a:r>
              <a:rPr lang="en-US" sz="1600" b="1" i="0" u="none" strike="noStrike" cap="none">
                <a:solidFill>
                  <a:schemeClr val="lt1"/>
                </a:solidFill>
                <a:latin typeface="Arial"/>
                <a:ea typeface="Arial"/>
                <a:cs typeface="Arial"/>
                <a:sym typeface="Arial"/>
              </a:rPr>
              <a:t>Crystal Stewart</a:t>
            </a:r>
            <a:endParaRPr sz="1600"/>
          </a:p>
          <a:p>
            <a:pPr marL="0" marR="0" lvl="0" indent="0" algn="ctr" rtl="0">
              <a:spcBef>
                <a:spcPts val="0"/>
              </a:spcBef>
              <a:spcAft>
                <a:spcPts val="0"/>
              </a:spcAft>
              <a:buNone/>
            </a:pPr>
            <a:r>
              <a:rPr lang="en-US" sz="1600" b="0" i="0" u="none" strike="noStrike" cap="none">
                <a:solidFill>
                  <a:schemeClr val="lt1"/>
                </a:solidFill>
                <a:latin typeface="Arial"/>
                <a:ea typeface="Arial"/>
                <a:cs typeface="Arial"/>
                <a:sym typeface="Arial"/>
              </a:rPr>
              <a:t>Director of Primary Literacy interventions and Access</a:t>
            </a:r>
            <a:endParaRPr sz="1600"/>
          </a:p>
          <a:p>
            <a:pPr marL="0" marR="0" lvl="0" indent="0" algn="ctr" rtl="0">
              <a:spcBef>
                <a:spcPts val="0"/>
              </a:spcBef>
              <a:spcAft>
                <a:spcPts val="0"/>
              </a:spcAft>
              <a:buNone/>
            </a:pPr>
            <a:endParaRPr sz="800" b="0" i="0" u="none" strike="noStrike" cap="none">
              <a:solidFill>
                <a:schemeClr val="lt1"/>
              </a:solidFill>
              <a:latin typeface="Arial"/>
              <a:ea typeface="Arial"/>
              <a:cs typeface="Arial"/>
              <a:sym typeface="Arial"/>
            </a:endParaRPr>
          </a:p>
          <a:p>
            <a:pPr marL="0" marR="0" lvl="0" indent="0" algn="ctr" rtl="0">
              <a:spcBef>
                <a:spcPts val="0"/>
              </a:spcBef>
              <a:spcAft>
                <a:spcPts val="0"/>
              </a:spcAft>
              <a:buNone/>
            </a:pPr>
            <a:r>
              <a:rPr lang="en-US" sz="1600" b="1" i="0" u="none" strike="noStrike" cap="none">
                <a:solidFill>
                  <a:schemeClr val="lt1"/>
                </a:solidFill>
                <a:latin typeface="Arial"/>
                <a:ea typeface="Arial"/>
                <a:cs typeface="Arial"/>
                <a:sym typeface="Arial"/>
              </a:rPr>
              <a:t> Maricris Formoso-Santos</a:t>
            </a:r>
            <a:endParaRPr sz="1600"/>
          </a:p>
          <a:p>
            <a:pPr marL="0" marR="0" lvl="0" indent="0" algn="ctr" rtl="0">
              <a:spcBef>
                <a:spcPts val="0"/>
              </a:spcBef>
              <a:spcAft>
                <a:spcPts val="0"/>
              </a:spcAft>
              <a:buNone/>
            </a:pPr>
            <a:r>
              <a:rPr lang="en-US" sz="1600" b="0" i="0" u="none" strike="noStrike" cap="none">
                <a:solidFill>
                  <a:schemeClr val="lt1"/>
                </a:solidFill>
                <a:latin typeface="Arial"/>
                <a:ea typeface="Arial"/>
                <a:cs typeface="Arial"/>
                <a:sym typeface="Arial"/>
              </a:rPr>
              <a:t>Center for Assistive Technology Supervisor</a:t>
            </a:r>
            <a:endParaRPr sz="1600" b="0" i="0" u="none" strike="noStrike" cap="none">
              <a:solidFill>
                <a:schemeClr val="lt1"/>
              </a:solidFill>
              <a:latin typeface="Arial"/>
              <a:ea typeface="Arial"/>
              <a:cs typeface="Arial"/>
              <a:sym typeface="Arial"/>
            </a:endParaRPr>
          </a:p>
          <a:p>
            <a:pPr marL="0" marR="0" lvl="0" indent="0" algn="ctr" rtl="0">
              <a:spcBef>
                <a:spcPts val="0"/>
              </a:spcBef>
              <a:spcAft>
                <a:spcPts val="0"/>
              </a:spcAft>
              <a:buNone/>
            </a:pPr>
            <a:endParaRPr sz="800">
              <a:solidFill>
                <a:schemeClr val="lt1"/>
              </a:solidFill>
            </a:endParaRPr>
          </a:p>
          <a:p>
            <a:pPr marL="0" marR="0" lvl="0" indent="0" algn="ctr" rtl="0">
              <a:spcBef>
                <a:spcPts val="0"/>
              </a:spcBef>
              <a:spcAft>
                <a:spcPts val="0"/>
              </a:spcAft>
              <a:buNone/>
            </a:pPr>
            <a:r>
              <a:rPr lang="en-US" sz="1600" b="1">
                <a:solidFill>
                  <a:schemeClr val="lt1"/>
                </a:solidFill>
              </a:rPr>
              <a:t>Jill Rothstein</a:t>
            </a:r>
            <a:endParaRPr sz="1600" b="1">
              <a:solidFill>
                <a:schemeClr val="lt1"/>
              </a:solidFill>
            </a:endParaRPr>
          </a:p>
          <a:p>
            <a:pPr marL="0" marR="0" lvl="0" indent="0" algn="ctr" rtl="0">
              <a:spcBef>
                <a:spcPts val="0"/>
              </a:spcBef>
              <a:spcAft>
                <a:spcPts val="0"/>
              </a:spcAft>
              <a:buNone/>
            </a:pPr>
            <a:r>
              <a:rPr lang="en-US" sz="1600">
                <a:solidFill>
                  <a:schemeClr val="lt1"/>
                </a:solidFill>
              </a:rPr>
              <a:t>Chief Librarian, Andrew Heiskell Library</a:t>
            </a:r>
            <a:endParaRPr sz="1600">
              <a:solidFill>
                <a:schemeClr val="lt1"/>
              </a:solidFill>
            </a:endParaRPr>
          </a:p>
          <a:p>
            <a:pPr marL="0" marR="0" lvl="0" indent="0" algn="l" rtl="0">
              <a:spcBef>
                <a:spcPts val="0"/>
              </a:spcBef>
              <a:spcAft>
                <a:spcPts val="0"/>
              </a:spcAft>
              <a:buNone/>
            </a:pPr>
            <a:endParaRPr sz="1800">
              <a:solidFill>
                <a:schemeClr val="lt1"/>
              </a:solidFill>
            </a:endParaRPr>
          </a:p>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 name="Google Shape;21;p2"/>
          <p:cNvSpPr/>
          <p:nvPr/>
        </p:nvSpPr>
        <p:spPr>
          <a:xfrm rot="5400000">
            <a:off x="2966177" y="5807266"/>
            <a:ext cx="1023128" cy="376886"/>
          </a:xfrm>
          <a:prstGeom prst="triangle">
            <a:avLst>
              <a:gd name="adj" fmla="val 47365"/>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pic>
        <p:nvPicPr>
          <p:cNvPr id="22" name="Google Shape;22;p2"/>
          <p:cNvPicPr preferRelativeResize="0"/>
          <p:nvPr/>
        </p:nvPicPr>
        <p:blipFill rotWithShape="1">
          <a:blip r:embed="rId3">
            <a:alphaModFix/>
          </a:blip>
          <a:srcRect/>
          <a:stretch/>
        </p:blipFill>
        <p:spPr>
          <a:xfrm>
            <a:off x="3744627" y="412376"/>
            <a:ext cx="3390898" cy="603232"/>
          </a:xfrm>
          <a:prstGeom prst="rect">
            <a:avLst/>
          </a:prstGeom>
          <a:noFill/>
          <a:ln>
            <a:noFill/>
          </a:ln>
        </p:spPr>
      </p:pic>
    </p:spTree>
    <p:extLst>
      <p:ext uri="{BB962C8B-B14F-4D97-AF65-F5344CB8AC3E}">
        <p14:creationId xmlns:p14="http://schemas.microsoft.com/office/powerpoint/2010/main" val="3110431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861A95-99A4-40CB-9793-ED3162F821ED}" type="datetimeFigureOut">
              <a:rPr lang="en-US" smtClean="0"/>
              <a:t>4/5/19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B08DB2-FDA4-463A-91D5-6148AB17F15E}" type="slidenum">
              <a:rPr lang="en-US" smtClean="0"/>
              <a:t>‹#›</a:t>
            </a:fld>
            <a:endParaRPr lang="en-US"/>
          </a:p>
        </p:txBody>
      </p:sp>
    </p:spTree>
    <p:extLst>
      <p:ext uri="{BB962C8B-B14F-4D97-AF65-F5344CB8AC3E}">
        <p14:creationId xmlns:p14="http://schemas.microsoft.com/office/powerpoint/2010/main" val="1439323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861A95-99A4-40CB-9793-ED3162F821ED}" type="datetimeFigureOut">
              <a:rPr lang="en-US" smtClean="0"/>
              <a:t>4/5/19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B08DB2-FDA4-463A-91D5-6148AB17F15E}" type="slidenum">
              <a:rPr lang="en-US" smtClean="0"/>
              <a:t>‹#›</a:t>
            </a:fld>
            <a:endParaRPr lang="en-US"/>
          </a:p>
        </p:txBody>
      </p:sp>
    </p:spTree>
    <p:extLst>
      <p:ext uri="{BB962C8B-B14F-4D97-AF65-F5344CB8AC3E}">
        <p14:creationId xmlns:p14="http://schemas.microsoft.com/office/powerpoint/2010/main" val="3898415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861A95-99A4-40CB-9793-ED3162F821ED}" type="datetimeFigureOut">
              <a:rPr lang="en-US" smtClean="0"/>
              <a:t>4/5/19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B08DB2-FDA4-463A-91D5-6148AB17F15E}" type="slidenum">
              <a:rPr lang="en-US" smtClean="0"/>
              <a:t>‹#›</a:t>
            </a:fld>
            <a:endParaRPr lang="en-US"/>
          </a:p>
        </p:txBody>
      </p:sp>
    </p:spTree>
    <p:extLst>
      <p:ext uri="{BB962C8B-B14F-4D97-AF65-F5344CB8AC3E}">
        <p14:creationId xmlns:p14="http://schemas.microsoft.com/office/powerpoint/2010/main" val="650316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861A95-99A4-40CB-9793-ED3162F821ED}" type="datetimeFigureOut">
              <a:rPr lang="en-US" smtClean="0"/>
              <a:t>4/5/19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B08DB2-FDA4-463A-91D5-6148AB17F15E}" type="slidenum">
              <a:rPr lang="en-US" smtClean="0"/>
              <a:t>‹#›</a:t>
            </a:fld>
            <a:endParaRPr lang="en-US"/>
          </a:p>
        </p:txBody>
      </p:sp>
    </p:spTree>
    <p:extLst>
      <p:ext uri="{BB962C8B-B14F-4D97-AF65-F5344CB8AC3E}">
        <p14:creationId xmlns:p14="http://schemas.microsoft.com/office/powerpoint/2010/main" val="3058457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861A95-99A4-40CB-9793-ED3162F821ED}" type="datetimeFigureOut">
              <a:rPr lang="en-US" smtClean="0"/>
              <a:t>4/5/19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B08DB2-FDA4-463A-91D5-6148AB17F15E}" type="slidenum">
              <a:rPr lang="en-US" smtClean="0"/>
              <a:t>‹#›</a:t>
            </a:fld>
            <a:endParaRPr lang="en-US"/>
          </a:p>
        </p:txBody>
      </p:sp>
    </p:spTree>
    <p:extLst>
      <p:ext uri="{BB962C8B-B14F-4D97-AF65-F5344CB8AC3E}">
        <p14:creationId xmlns:p14="http://schemas.microsoft.com/office/powerpoint/2010/main" val="1148888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861A95-99A4-40CB-9793-ED3162F821ED}" type="datetimeFigureOut">
              <a:rPr lang="en-US" smtClean="0"/>
              <a:t>4/5/19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B08DB2-FDA4-463A-91D5-6148AB17F15E}" type="slidenum">
              <a:rPr lang="en-US" smtClean="0"/>
              <a:t>‹#›</a:t>
            </a:fld>
            <a:endParaRPr lang="en-US"/>
          </a:p>
        </p:txBody>
      </p:sp>
    </p:spTree>
    <p:extLst>
      <p:ext uri="{BB962C8B-B14F-4D97-AF65-F5344CB8AC3E}">
        <p14:creationId xmlns:p14="http://schemas.microsoft.com/office/powerpoint/2010/main" val="340864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861A95-99A4-40CB-9793-ED3162F821ED}" type="datetimeFigureOut">
              <a:rPr lang="en-US" smtClean="0"/>
              <a:t>4/5/19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B08DB2-FDA4-463A-91D5-6148AB17F15E}" type="slidenum">
              <a:rPr lang="en-US" smtClean="0"/>
              <a:t>‹#›</a:t>
            </a:fld>
            <a:endParaRPr lang="en-US"/>
          </a:p>
        </p:txBody>
      </p:sp>
    </p:spTree>
    <p:extLst>
      <p:ext uri="{BB962C8B-B14F-4D97-AF65-F5344CB8AC3E}">
        <p14:creationId xmlns:p14="http://schemas.microsoft.com/office/powerpoint/2010/main" val="3520254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861A95-99A4-40CB-9793-ED3162F821ED}" type="datetimeFigureOut">
              <a:rPr lang="en-US" smtClean="0"/>
              <a:t>4/5/19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B08DB2-FDA4-463A-91D5-6148AB17F15E}" type="slidenum">
              <a:rPr lang="en-US" smtClean="0"/>
              <a:t>‹#›</a:t>
            </a:fld>
            <a:endParaRPr lang="en-US"/>
          </a:p>
        </p:txBody>
      </p:sp>
    </p:spTree>
    <p:extLst>
      <p:ext uri="{BB962C8B-B14F-4D97-AF65-F5344CB8AC3E}">
        <p14:creationId xmlns:p14="http://schemas.microsoft.com/office/powerpoint/2010/main" val="4352398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861A95-99A4-40CB-9793-ED3162F821ED}" type="datetimeFigureOut">
              <a:rPr lang="en-US" smtClean="0"/>
              <a:t>4/5/19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B08DB2-FDA4-463A-91D5-6148AB17F15E}" type="slidenum">
              <a:rPr lang="en-US" smtClean="0"/>
              <a:t>‹#›</a:t>
            </a:fld>
            <a:endParaRPr lang="en-US"/>
          </a:p>
        </p:txBody>
      </p:sp>
    </p:spTree>
    <p:extLst>
      <p:ext uri="{BB962C8B-B14F-4D97-AF65-F5344CB8AC3E}">
        <p14:creationId xmlns:p14="http://schemas.microsoft.com/office/powerpoint/2010/main" val="4168706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hyperlink" Target="mailto:cstewart10@schools.nyc.gov" TargetMode="External"/><Relationship Id="rId4" Type="http://schemas.openxmlformats.org/officeDocument/2006/relationships/hyperlink" Target="mailto:mformoso@schools.nyc.gov" TargetMode="External"/><Relationship Id="rId5" Type="http://schemas.openxmlformats.org/officeDocument/2006/relationships/hyperlink" Target="mailto:jillrothstein@nypl.org" TargetMode="External"/><Relationship Id="rId6"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Tree>
    <p:extLst>
      <p:ext uri="{BB962C8B-B14F-4D97-AF65-F5344CB8AC3E}">
        <p14:creationId xmlns:p14="http://schemas.microsoft.com/office/powerpoint/2010/main" val="3737568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Building relationships</a:t>
            </a:r>
            <a:endParaRPr/>
          </a:p>
        </p:txBody>
      </p:sp>
      <p:sp>
        <p:nvSpPr>
          <p:cNvPr id="91" name="Google Shape;91;p1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US"/>
              <a:t>One of our challenges is getting the word out to individual families, so:</a:t>
            </a:r>
            <a:endParaRPr/>
          </a:p>
          <a:p>
            <a:pPr marL="0" lvl="0" indent="0" algn="l" rtl="0">
              <a:lnSpc>
                <a:spcPct val="90000"/>
              </a:lnSpc>
              <a:spcBef>
                <a:spcPts val="0"/>
              </a:spcBef>
              <a:spcAft>
                <a:spcPts val="0"/>
              </a:spcAft>
              <a:buNone/>
            </a:pPr>
            <a:endParaRPr/>
          </a:p>
          <a:p>
            <a:pPr marL="228600" lvl="0" indent="-228600" algn="l" rtl="0">
              <a:lnSpc>
                <a:spcPct val="90000"/>
              </a:lnSpc>
              <a:spcBef>
                <a:spcPts val="1000"/>
              </a:spcBef>
              <a:spcAft>
                <a:spcPts val="0"/>
              </a:spcAft>
              <a:buClr>
                <a:schemeClr val="dk1"/>
              </a:buClr>
              <a:buSzPts val="2800"/>
              <a:buFont typeface="Noto Sans Symbols"/>
              <a:buChar char="▪"/>
            </a:pPr>
            <a:r>
              <a:rPr lang="en-US"/>
              <a:t>We work with community partners!</a:t>
            </a:r>
            <a:endParaRPr/>
          </a:p>
          <a:p>
            <a:pPr marL="228600" lvl="0" indent="-228600" algn="l" rtl="0">
              <a:lnSpc>
                <a:spcPct val="90000"/>
              </a:lnSpc>
              <a:spcBef>
                <a:spcPts val="1000"/>
              </a:spcBef>
              <a:spcAft>
                <a:spcPts val="0"/>
              </a:spcAft>
              <a:buClr>
                <a:schemeClr val="dk1"/>
              </a:buClr>
              <a:buSzPts val="2800"/>
              <a:buFont typeface="Noto Sans Symbols"/>
              <a:buChar char="▪"/>
            </a:pPr>
            <a:r>
              <a:rPr lang="en-US"/>
              <a:t>We attend the DOE’s annual Braille challenge,</a:t>
            </a:r>
            <a:endParaRPr/>
          </a:p>
          <a:p>
            <a:pPr marL="228600" lvl="0" indent="-228600" algn="l" rtl="0">
              <a:lnSpc>
                <a:spcPct val="90000"/>
              </a:lnSpc>
              <a:spcBef>
                <a:spcPts val="1000"/>
              </a:spcBef>
              <a:spcAft>
                <a:spcPts val="0"/>
              </a:spcAft>
              <a:buClr>
                <a:schemeClr val="dk1"/>
              </a:buClr>
              <a:buSzPts val="2800"/>
              <a:buFont typeface="Noto Sans Symbols"/>
              <a:buChar char="▪"/>
            </a:pPr>
            <a:r>
              <a:rPr lang="en-US"/>
              <a:t>We work closely with Visions Services for the Blind, Lighthouse Guild, and other city and national nonprofits.</a:t>
            </a:r>
            <a:endParaRPr/>
          </a:p>
        </p:txBody>
      </p:sp>
    </p:spTree>
    <p:extLst>
      <p:ext uri="{BB962C8B-B14F-4D97-AF65-F5344CB8AC3E}">
        <p14:creationId xmlns:p14="http://schemas.microsoft.com/office/powerpoint/2010/main" val="1547607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xfrm>
            <a:off x="628650" y="358775"/>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Visions Programs for Youth in Transition</a:t>
            </a:r>
            <a:endParaRPr/>
          </a:p>
        </p:txBody>
      </p:sp>
      <p:sp>
        <p:nvSpPr>
          <p:cNvPr id="97" name="Google Shape;97;p15"/>
          <p:cNvSpPr txBox="1">
            <a:spLocks noGrp="1"/>
          </p:cNvSpPr>
          <p:nvPr>
            <p:ph type="body" idx="1"/>
          </p:nvPr>
        </p:nvSpPr>
        <p:spPr>
          <a:xfrm>
            <a:off x="628650" y="1825625"/>
            <a:ext cx="4968675" cy="4351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sz="2400" dirty="0"/>
              <a:t>Each summer, we work with 20 to 25 high school students, at the library and at Queens College where they’re based.</a:t>
            </a:r>
            <a:endParaRPr sz="2400" dirty="0"/>
          </a:p>
          <a:p>
            <a:pPr marL="0" lvl="0" indent="0" algn="l" rtl="0">
              <a:lnSpc>
                <a:spcPct val="90000"/>
              </a:lnSpc>
              <a:spcBef>
                <a:spcPts val="1000"/>
              </a:spcBef>
              <a:spcAft>
                <a:spcPts val="0"/>
              </a:spcAft>
              <a:buClr>
                <a:schemeClr val="dk1"/>
              </a:buClr>
              <a:buSzPts val="2800"/>
              <a:buNone/>
            </a:pPr>
            <a:r>
              <a:rPr lang="en-US" sz="2400" dirty="0"/>
              <a:t>We offer intensive instruction in how to use the BARD and </a:t>
            </a:r>
            <a:r>
              <a:rPr lang="en-US" sz="2400" dirty="0" err="1"/>
              <a:t>Bookshare</a:t>
            </a:r>
            <a:r>
              <a:rPr lang="en-US" sz="2400" dirty="0"/>
              <a:t> collections;</a:t>
            </a:r>
            <a:endParaRPr sz="2400" dirty="0"/>
          </a:p>
          <a:p>
            <a:pPr marL="0" lvl="0" indent="0" algn="l" rtl="0">
              <a:lnSpc>
                <a:spcPct val="90000"/>
              </a:lnSpc>
              <a:spcBef>
                <a:spcPts val="1000"/>
              </a:spcBef>
              <a:spcAft>
                <a:spcPts val="0"/>
              </a:spcAft>
              <a:buClr>
                <a:schemeClr val="dk1"/>
              </a:buClr>
              <a:buSzPts val="2800"/>
              <a:buNone/>
            </a:pPr>
            <a:r>
              <a:rPr lang="en-US" sz="2400" dirty="0"/>
              <a:t>An intro to apps for getting around the city, featuring a GPS/computer vision scavenger hunt;</a:t>
            </a:r>
            <a:endParaRPr sz="2400" dirty="0"/>
          </a:p>
          <a:p>
            <a:pPr marL="0" lvl="0" indent="0" algn="l" rtl="0">
              <a:lnSpc>
                <a:spcPct val="90000"/>
              </a:lnSpc>
              <a:spcBef>
                <a:spcPts val="1000"/>
              </a:spcBef>
              <a:spcAft>
                <a:spcPts val="0"/>
              </a:spcAft>
              <a:buClr>
                <a:schemeClr val="dk1"/>
              </a:buClr>
              <a:buSzPts val="2800"/>
              <a:buNone/>
            </a:pPr>
            <a:r>
              <a:rPr lang="en-US" sz="2400" dirty="0"/>
              <a:t>And a gentle introduction to electronics and coding with Arduino. </a:t>
            </a:r>
            <a:endParaRPr sz="2400" dirty="0"/>
          </a:p>
        </p:txBody>
      </p:sp>
      <p:pic>
        <p:nvPicPr>
          <p:cNvPr id="98" name="Google Shape;98;p15"/>
          <p:cNvPicPr preferRelativeResize="0"/>
          <p:nvPr/>
        </p:nvPicPr>
        <p:blipFill>
          <a:blip r:embed="rId3">
            <a:alphaModFix/>
          </a:blip>
          <a:stretch>
            <a:fillRect/>
          </a:stretch>
        </p:blipFill>
        <p:spPr>
          <a:xfrm>
            <a:off x="5439469" y="1684338"/>
            <a:ext cx="3318076" cy="3318076"/>
          </a:xfrm>
          <a:prstGeom prst="rect">
            <a:avLst/>
          </a:prstGeom>
          <a:noFill/>
          <a:ln>
            <a:noFill/>
          </a:ln>
        </p:spPr>
      </p:pic>
    </p:spTree>
    <p:extLst>
      <p:ext uri="{BB962C8B-B14F-4D97-AF65-F5344CB8AC3E}">
        <p14:creationId xmlns:p14="http://schemas.microsoft.com/office/powerpoint/2010/main" val="3468269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Meeting our challenges</a:t>
            </a:r>
            <a:endParaRPr/>
          </a:p>
        </p:txBody>
      </p:sp>
      <p:sp>
        <p:nvSpPr>
          <p:cNvPr id="104" name="Google Shape;104;p16"/>
          <p:cNvSpPr txBox="1">
            <a:spLocks noGrp="1"/>
          </p:cNvSpPr>
          <p:nvPr>
            <p:ph type="body" idx="1"/>
          </p:nvPr>
        </p:nvSpPr>
        <p:spPr>
          <a:xfrm>
            <a:off x="628650" y="1825625"/>
            <a:ext cx="7886700" cy="47646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sz="2400" dirty="0"/>
              <a:t>Youth participants have varying degrees of vision, tech experience and ways of being motivated.</a:t>
            </a:r>
            <a:endParaRPr sz="2400" dirty="0"/>
          </a:p>
          <a:p>
            <a:pPr marL="228600" lvl="0" indent="-228600" algn="l" rtl="0">
              <a:lnSpc>
                <a:spcPct val="90000"/>
              </a:lnSpc>
              <a:spcBef>
                <a:spcPts val="1000"/>
              </a:spcBef>
              <a:spcAft>
                <a:spcPts val="0"/>
              </a:spcAft>
              <a:buClr>
                <a:schemeClr val="dk1"/>
              </a:buClr>
              <a:buSzPts val="2800"/>
              <a:buChar char="•"/>
            </a:pPr>
            <a:r>
              <a:rPr lang="en-US" sz="2400" dirty="0"/>
              <a:t>We differentiate instruction by providing detailed outlines for everyone, and working closely with summer counselors to facilitate multiple small working groups.</a:t>
            </a:r>
            <a:endParaRPr sz="2400" dirty="0"/>
          </a:p>
          <a:p>
            <a:pPr marL="228600" lvl="0" indent="-228600" algn="l" rtl="0">
              <a:lnSpc>
                <a:spcPct val="90000"/>
              </a:lnSpc>
              <a:spcBef>
                <a:spcPts val="1000"/>
              </a:spcBef>
              <a:spcAft>
                <a:spcPts val="0"/>
              </a:spcAft>
              <a:buClr>
                <a:schemeClr val="dk1"/>
              </a:buClr>
              <a:buSzPts val="2800"/>
              <a:buChar char="•"/>
            </a:pPr>
            <a:r>
              <a:rPr lang="en-US" sz="2400" dirty="0"/>
              <a:t>We’ve learned that 60-minute activities are a great length, and that teaching broad concepts beats hitting every point in a detailed outline.</a:t>
            </a:r>
            <a:endParaRPr sz="2400" dirty="0"/>
          </a:p>
          <a:p>
            <a:pPr marL="228600" lvl="0" indent="-228600" algn="l" rtl="0">
              <a:lnSpc>
                <a:spcPct val="90000"/>
              </a:lnSpc>
              <a:spcBef>
                <a:spcPts val="1000"/>
              </a:spcBef>
              <a:spcAft>
                <a:spcPts val="0"/>
              </a:spcAft>
              <a:buClr>
                <a:schemeClr val="dk1"/>
              </a:buClr>
              <a:buSzPts val="2800"/>
              <a:buChar char="•"/>
            </a:pPr>
            <a:r>
              <a:rPr lang="en-US" sz="2400" dirty="0"/>
              <a:t>Our job is to inspire youth to learn more throughout the year with activities that are brief, approachable and compelling. </a:t>
            </a:r>
            <a:endParaRPr sz="2400" dirty="0"/>
          </a:p>
        </p:txBody>
      </p:sp>
    </p:spTree>
    <p:extLst>
      <p:ext uri="{BB962C8B-B14F-4D97-AF65-F5344CB8AC3E}">
        <p14:creationId xmlns:p14="http://schemas.microsoft.com/office/powerpoint/2010/main" val="1730986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7"/>
          <p:cNvSpPr txBox="1">
            <a:spLocks noGrp="1"/>
          </p:cNvSpPr>
          <p:nvPr>
            <p:ph type="body" idx="1"/>
          </p:nvPr>
        </p:nvSpPr>
        <p:spPr>
          <a:xfrm>
            <a:off x="628650" y="1825625"/>
            <a:ext cx="5013900" cy="4972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sz="2400" dirty="0"/>
              <a:t>NFB programs are open to youth from around the country and attract youth who are already highly motivated in STEM.</a:t>
            </a:r>
            <a:endParaRPr sz="2400" dirty="0"/>
          </a:p>
          <a:p>
            <a:pPr marL="0" lvl="0" indent="0" algn="l" rtl="0">
              <a:lnSpc>
                <a:spcPct val="90000"/>
              </a:lnSpc>
              <a:spcBef>
                <a:spcPts val="1000"/>
              </a:spcBef>
              <a:spcAft>
                <a:spcPts val="0"/>
              </a:spcAft>
              <a:buClr>
                <a:schemeClr val="dk1"/>
              </a:buClr>
              <a:buSzPts val="2800"/>
              <a:buNone/>
            </a:pPr>
            <a:r>
              <a:rPr lang="en-US" sz="2400" dirty="0"/>
              <a:t>A weeklong intensive format allowed us to teach a detailed curriculum culminating in final projects built, soldered and coded by students.</a:t>
            </a:r>
            <a:endParaRPr sz="2400" dirty="0"/>
          </a:p>
          <a:p>
            <a:pPr marL="0" lvl="0" indent="0" algn="l" rtl="0">
              <a:lnSpc>
                <a:spcPct val="90000"/>
              </a:lnSpc>
              <a:spcBef>
                <a:spcPts val="1000"/>
              </a:spcBef>
              <a:spcAft>
                <a:spcPts val="0"/>
              </a:spcAft>
              <a:buClr>
                <a:schemeClr val="dk1"/>
              </a:buClr>
              <a:buSzPts val="2800"/>
              <a:buNone/>
            </a:pPr>
            <a:r>
              <a:rPr lang="en-US" sz="2400" dirty="0"/>
              <a:t>Participating remotely or in person in national youth education helps us learn from our colleagues and broadly share our curriculum and strategies.	</a:t>
            </a:r>
            <a:endParaRPr sz="2400" dirty="0"/>
          </a:p>
        </p:txBody>
      </p:sp>
      <p:sp>
        <p:nvSpPr>
          <p:cNvPr id="110" name="Google Shape;110;p1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NFB Youth Slam: Contributing to a National STEM Intensive for Youth</a:t>
            </a:r>
            <a:endParaRPr/>
          </a:p>
        </p:txBody>
      </p:sp>
      <p:pic>
        <p:nvPicPr>
          <p:cNvPr id="111" name="Google Shape;111;p17"/>
          <p:cNvPicPr preferRelativeResize="0"/>
          <p:nvPr/>
        </p:nvPicPr>
        <p:blipFill>
          <a:blip r:embed="rId3">
            <a:alphaModFix/>
          </a:blip>
          <a:stretch>
            <a:fillRect/>
          </a:stretch>
        </p:blipFill>
        <p:spPr>
          <a:xfrm>
            <a:off x="5756850" y="1843088"/>
            <a:ext cx="3272850" cy="3272850"/>
          </a:xfrm>
          <a:prstGeom prst="rect">
            <a:avLst/>
          </a:prstGeom>
          <a:noFill/>
          <a:ln>
            <a:noFill/>
          </a:ln>
        </p:spPr>
      </p:pic>
    </p:spTree>
    <p:extLst>
      <p:ext uri="{BB962C8B-B14F-4D97-AF65-F5344CB8AC3E}">
        <p14:creationId xmlns:p14="http://schemas.microsoft.com/office/powerpoint/2010/main" val="1819916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Braille Challenge: Engaging with Families and Educators</a:t>
            </a:r>
            <a:endParaRPr/>
          </a:p>
        </p:txBody>
      </p:sp>
      <p:sp>
        <p:nvSpPr>
          <p:cNvPr id="117" name="Google Shape;117;p18"/>
          <p:cNvSpPr txBox="1">
            <a:spLocks noGrp="1"/>
          </p:cNvSpPr>
          <p:nvPr>
            <p:ph type="body" idx="1"/>
          </p:nvPr>
        </p:nvSpPr>
        <p:spPr>
          <a:xfrm>
            <a:off x="628650" y="1673225"/>
            <a:ext cx="5385825" cy="51849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sz="2400" dirty="0"/>
              <a:t>Each year we  table at Braille Challenge.</a:t>
            </a:r>
            <a:endParaRPr sz="2400" dirty="0"/>
          </a:p>
          <a:p>
            <a:pPr marL="228600" lvl="0" indent="-228600" algn="l" rtl="0">
              <a:lnSpc>
                <a:spcPct val="90000"/>
              </a:lnSpc>
              <a:spcBef>
                <a:spcPts val="1000"/>
              </a:spcBef>
              <a:spcAft>
                <a:spcPts val="0"/>
              </a:spcAft>
              <a:buClr>
                <a:schemeClr val="dk1"/>
              </a:buClr>
              <a:buSzPts val="2800"/>
              <a:buChar char="•"/>
            </a:pPr>
            <a:r>
              <a:rPr lang="en-US" sz="2400" dirty="0"/>
              <a:t>We spread the word about physical accessible books, we showcase simple tech for reading (BARD and </a:t>
            </a:r>
            <a:r>
              <a:rPr lang="en-US" sz="2400" dirty="0" err="1"/>
              <a:t>Bookshare</a:t>
            </a:r>
            <a:r>
              <a:rPr lang="en-US" sz="2400" dirty="0"/>
              <a:t>) so that families and educators can get excited to start.</a:t>
            </a:r>
            <a:endParaRPr sz="2400" dirty="0"/>
          </a:p>
          <a:p>
            <a:pPr marL="228600" lvl="0" indent="-228600" algn="l" rtl="0">
              <a:lnSpc>
                <a:spcPct val="90000"/>
              </a:lnSpc>
              <a:spcBef>
                <a:spcPts val="1000"/>
              </a:spcBef>
              <a:spcAft>
                <a:spcPts val="0"/>
              </a:spcAft>
              <a:buClr>
                <a:schemeClr val="dk1"/>
              </a:buClr>
              <a:buSzPts val="2800"/>
              <a:buChar char="•"/>
            </a:pPr>
            <a:r>
              <a:rPr lang="en-US" sz="2400" dirty="0"/>
              <a:t>We bring friendly, simple tactile graphics (rocket ships, maps, animals), and accessible drawing supplies.</a:t>
            </a:r>
            <a:endParaRPr sz="2400" dirty="0"/>
          </a:p>
          <a:p>
            <a:pPr marL="228600" lvl="0" indent="-228600" algn="l" rtl="0">
              <a:lnSpc>
                <a:spcPct val="90000"/>
              </a:lnSpc>
              <a:spcBef>
                <a:spcPts val="1000"/>
              </a:spcBef>
              <a:spcAft>
                <a:spcPts val="0"/>
              </a:spcAft>
              <a:buClr>
                <a:schemeClr val="dk1"/>
              </a:buClr>
              <a:buSzPts val="2800"/>
              <a:buChar char="•"/>
            </a:pPr>
            <a:r>
              <a:rPr lang="en-US" sz="2400" dirty="0"/>
              <a:t>We want families and educators to remember us as a destination for accessible reading, tech and design</a:t>
            </a:r>
            <a:r>
              <a:rPr lang="en-US" dirty="0"/>
              <a:t>.</a:t>
            </a:r>
            <a:endParaRPr dirty="0"/>
          </a:p>
        </p:txBody>
      </p:sp>
      <p:pic>
        <p:nvPicPr>
          <p:cNvPr id="118" name="Google Shape;118;p18"/>
          <p:cNvPicPr preferRelativeResize="0"/>
          <p:nvPr/>
        </p:nvPicPr>
        <p:blipFill>
          <a:blip r:embed="rId3">
            <a:alphaModFix/>
          </a:blip>
          <a:stretch>
            <a:fillRect/>
          </a:stretch>
        </p:blipFill>
        <p:spPr>
          <a:xfrm>
            <a:off x="6128775" y="1843088"/>
            <a:ext cx="2735163" cy="4862512"/>
          </a:xfrm>
          <a:prstGeom prst="rect">
            <a:avLst/>
          </a:prstGeom>
          <a:noFill/>
          <a:ln>
            <a:noFill/>
          </a:ln>
        </p:spPr>
      </p:pic>
    </p:spTree>
    <p:extLst>
      <p:ext uri="{BB962C8B-B14F-4D97-AF65-F5344CB8AC3E}">
        <p14:creationId xmlns:p14="http://schemas.microsoft.com/office/powerpoint/2010/main" val="646684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Building strong individual relationships</a:t>
            </a:r>
            <a:endParaRPr/>
          </a:p>
        </p:txBody>
      </p:sp>
      <p:sp>
        <p:nvSpPr>
          <p:cNvPr id="124" name="Google Shape;124;p19"/>
          <p:cNvSpPr txBox="1">
            <a:spLocks noGrp="1"/>
          </p:cNvSpPr>
          <p:nvPr>
            <p:ph type="body" idx="1"/>
          </p:nvPr>
        </p:nvSpPr>
        <p:spPr>
          <a:xfrm>
            <a:off x="628650" y="1583725"/>
            <a:ext cx="4750875" cy="51537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sz="2400" dirty="0"/>
              <a:t>Offering steady support to O&amp;M instructors, teachers of visually impaired students, students in education and everybody else in the field helps us find referrals and get to know new patrons.</a:t>
            </a:r>
            <a:endParaRPr sz="2400" dirty="0"/>
          </a:p>
          <a:p>
            <a:pPr marL="228600" lvl="0" indent="-228600" algn="l" rtl="0">
              <a:lnSpc>
                <a:spcPct val="90000"/>
              </a:lnSpc>
              <a:spcBef>
                <a:spcPts val="1000"/>
              </a:spcBef>
              <a:spcAft>
                <a:spcPts val="0"/>
              </a:spcAft>
              <a:buClr>
                <a:schemeClr val="dk1"/>
              </a:buClr>
              <a:buSzPts val="2800"/>
              <a:buChar char="•"/>
            </a:pPr>
            <a:r>
              <a:rPr lang="en-US" sz="2400" dirty="0"/>
              <a:t>Professionals can participate in tech coaching, make maps and graphics with us, and network with one another. </a:t>
            </a:r>
            <a:endParaRPr sz="2400" dirty="0"/>
          </a:p>
          <a:p>
            <a:pPr marL="228600" lvl="0" indent="-228600" algn="l" rtl="0">
              <a:lnSpc>
                <a:spcPct val="90000"/>
              </a:lnSpc>
              <a:spcBef>
                <a:spcPts val="1000"/>
              </a:spcBef>
              <a:spcAft>
                <a:spcPts val="0"/>
              </a:spcAft>
              <a:buClr>
                <a:schemeClr val="dk1"/>
              </a:buClr>
              <a:buSzPts val="2800"/>
              <a:buChar char="•"/>
            </a:pPr>
            <a:r>
              <a:rPr lang="en-US" sz="2400" dirty="0"/>
              <a:t>Once connected with us, families are welcome to participate together in group or one-on-one tech coaching.</a:t>
            </a:r>
            <a:endParaRPr sz="2400" dirty="0"/>
          </a:p>
          <a:p>
            <a:pPr marL="228600" lvl="0" indent="-50800" algn="l" rtl="0">
              <a:lnSpc>
                <a:spcPct val="90000"/>
              </a:lnSpc>
              <a:spcBef>
                <a:spcPts val="1000"/>
              </a:spcBef>
              <a:spcAft>
                <a:spcPts val="0"/>
              </a:spcAft>
              <a:buClr>
                <a:schemeClr val="dk1"/>
              </a:buClr>
              <a:buSzPts val="2800"/>
              <a:buNone/>
            </a:pPr>
            <a:endParaRPr dirty="0"/>
          </a:p>
        </p:txBody>
      </p:sp>
      <p:pic>
        <p:nvPicPr>
          <p:cNvPr id="125" name="Google Shape;125;p19"/>
          <p:cNvPicPr preferRelativeResize="0"/>
          <p:nvPr/>
        </p:nvPicPr>
        <p:blipFill>
          <a:blip r:embed="rId3">
            <a:alphaModFix/>
          </a:blip>
          <a:stretch>
            <a:fillRect/>
          </a:stretch>
        </p:blipFill>
        <p:spPr>
          <a:xfrm>
            <a:off x="5493825" y="1843089"/>
            <a:ext cx="3535873" cy="3535873"/>
          </a:xfrm>
          <a:prstGeom prst="rect">
            <a:avLst/>
          </a:prstGeom>
          <a:noFill/>
          <a:ln>
            <a:noFill/>
          </a:ln>
        </p:spPr>
      </p:pic>
    </p:spTree>
    <p:extLst>
      <p:ext uri="{BB962C8B-B14F-4D97-AF65-F5344CB8AC3E}">
        <p14:creationId xmlns:p14="http://schemas.microsoft.com/office/powerpoint/2010/main" val="3446847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05A7A8-5BBE-4564-9AE8-7936A2169B0A}"/>
              </a:ext>
            </a:extLst>
          </p:cNvPr>
          <p:cNvSpPr>
            <a:spLocks noGrp="1"/>
          </p:cNvSpPr>
          <p:nvPr>
            <p:ph type="title"/>
          </p:nvPr>
        </p:nvSpPr>
        <p:spPr>
          <a:xfrm>
            <a:off x="314325" y="0"/>
            <a:ext cx="6210300" cy="1765300"/>
          </a:xfrm>
        </p:spPr>
        <p:txBody>
          <a:bodyPr/>
          <a:lstStyle/>
          <a:p>
            <a:r>
              <a:rPr lang="en-US" dirty="0"/>
              <a:t>Braille Enhanced </a:t>
            </a:r>
            <a:br>
              <a:rPr lang="en-US" dirty="0"/>
            </a:br>
            <a:r>
              <a:rPr lang="en-US" dirty="0" err="1"/>
              <a:t>StoryWalk</a:t>
            </a:r>
            <a:r>
              <a:rPr lang="en-US" dirty="0"/>
              <a:t>® in Michigan</a:t>
            </a:r>
          </a:p>
        </p:txBody>
      </p:sp>
      <p:sp>
        <p:nvSpPr>
          <p:cNvPr id="3" name="Content Placeholder 2">
            <a:extLst>
              <a:ext uri="{FF2B5EF4-FFF2-40B4-BE49-F238E27FC236}">
                <a16:creationId xmlns:a16="http://schemas.microsoft.com/office/drawing/2014/main" xmlns="" id="{035248D8-7DF9-4BFF-ABDB-8A146A452B2B}"/>
              </a:ext>
            </a:extLst>
          </p:cNvPr>
          <p:cNvSpPr>
            <a:spLocks noGrp="1"/>
          </p:cNvSpPr>
          <p:nvPr>
            <p:ph idx="1"/>
          </p:nvPr>
        </p:nvSpPr>
        <p:spPr>
          <a:xfrm>
            <a:off x="533400" y="1676400"/>
            <a:ext cx="3829050" cy="5029200"/>
          </a:xfrm>
        </p:spPr>
        <p:txBody>
          <a:bodyPr>
            <a:normAutofit fontScale="77500" lnSpcReduction="20000"/>
          </a:bodyPr>
          <a:lstStyle/>
          <a:p>
            <a:pPr marL="0" indent="0">
              <a:buNone/>
            </a:pPr>
            <a:r>
              <a:rPr lang="en-US" dirty="0"/>
              <a:t>A </a:t>
            </a:r>
            <a:r>
              <a:rPr lang="en-US" dirty="0" err="1"/>
              <a:t>StoryWalk</a:t>
            </a:r>
            <a:r>
              <a:rPr lang="en-US" dirty="0"/>
              <a:t>® is a fun, educational activity that places a children’s story along a popular walking route in your community. A Braille Enhanced </a:t>
            </a:r>
            <a:r>
              <a:rPr lang="en-US" dirty="0" err="1"/>
              <a:t>StoryWalk</a:t>
            </a:r>
            <a:r>
              <a:rPr lang="en-US" dirty="0"/>
              <a:t>® simply adds a braille overlay on the posters. By including braille, the libraries help embrace accessibility and equal access to information, and create community conversations about disability awareness. </a:t>
            </a:r>
          </a:p>
          <a:p>
            <a:pPr marL="0" indent="0">
              <a:buNone/>
            </a:pPr>
            <a:endParaRPr lang="en-US" dirty="0"/>
          </a:p>
          <a:p>
            <a:endParaRPr lang="en-US" dirty="0"/>
          </a:p>
          <a:p>
            <a:endParaRPr lang="en-US" dirty="0"/>
          </a:p>
        </p:txBody>
      </p:sp>
      <p:pic>
        <p:nvPicPr>
          <p:cNvPr id="5" name="Picture 4">
            <a:extLst>
              <a:ext uri="{FF2B5EF4-FFF2-40B4-BE49-F238E27FC236}">
                <a16:creationId xmlns:a16="http://schemas.microsoft.com/office/drawing/2014/main" xmlns="" id="{42FAC0DD-7698-4230-98E1-9DD1CD3BF4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1676400"/>
            <a:ext cx="3461301" cy="4667039"/>
          </a:xfrm>
          <a:prstGeom prst="rect">
            <a:avLst/>
          </a:prstGeom>
        </p:spPr>
      </p:pic>
    </p:spTree>
    <p:extLst>
      <p:ext uri="{BB962C8B-B14F-4D97-AF65-F5344CB8AC3E}">
        <p14:creationId xmlns:p14="http://schemas.microsoft.com/office/powerpoint/2010/main" val="3518939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A827F4-D8E4-42D8-896B-1FE921F2BB12}"/>
              </a:ext>
            </a:extLst>
          </p:cNvPr>
          <p:cNvSpPr>
            <a:spLocks noGrp="1"/>
          </p:cNvSpPr>
          <p:nvPr>
            <p:ph type="title"/>
          </p:nvPr>
        </p:nvSpPr>
        <p:spPr/>
        <p:txBody>
          <a:bodyPr>
            <a:normAutofit fontScale="90000"/>
          </a:bodyPr>
          <a:lstStyle/>
          <a:p>
            <a:r>
              <a:rPr lang="en-US" dirty="0"/>
              <a:t>Braille Enhanced </a:t>
            </a:r>
            <a:r>
              <a:rPr lang="en-US" dirty="0" err="1"/>
              <a:t>StoryWalk</a:t>
            </a:r>
            <a:r>
              <a:rPr lang="en-US" dirty="0"/>
              <a:t>® in Michigan</a:t>
            </a:r>
          </a:p>
        </p:txBody>
      </p:sp>
      <p:sp>
        <p:nvSpPr>
          <p:cNvPr id="3" name="Content Placeholder 2">
            <a:extLst>
              <a:ext uri="{FF2B5EF4-FFF2-40B4-BE49-F238E27FC236}">
                <a16:creationId xmlns:a16="http://schemas.microsoft.com/office/drawing/2014/main" xmlns="" id="{DCDB966D-BC0A-4B83-A118-BCFA850B78E6}"/>
              </a:ext>
            </a:extLst>
          </p:cNvPr>
          <p:cNvSpPr>
            <a:spLocks noGrp="1"/>
          </p:cNvSpPr>
          <p:nvPr>
            <p:ph idx="1"/>
          </p:nvPr>
        </p:nvSpPr>
        <p:spPr>
          <a:xfrm>
            <a:off x="628650" y="1473201"/>
            <a:ext cx="7886700" cy="4703763"/>
          </a:xfrm>
        </p:spPr>
        <p:txBody>
          <a:bodyPr>
            <a:normAutofit fontScale="70000" lnSpcReduction="20000"/>
          </a:bodyPr>
          <a:lstStyle/>
          <a:p>
            <a:pPr marL="0" indent="0">
              <a:buNone/>
            </a:pPr>
            <a:r>
              <a:rPr lang="en-US" sz="4300" dirty="0"/>
              <a:t>The Team:</a:t>
            </a:r>
          </a:p>
          <a:p>
            <a:pPr marL="514350" indent="-514350">
              <a:buFont typeface="+mj-lt"/>
              <a:buAutoNum type="arabicPeriod"/>
            </a:pPr>
            <a:r>
              <a:rPr lang="en-US" dirty="0"/>
              <a:t>Library of Michigan</a:t>
            </a:r>
          </a:p>
          <a:p>
            <a:pPr marL="514350" indent="-514350">
              <a:buFont typeface="+mj-lt"/>
              <a:buAutoNum type="arabicPeriod"/>
            </a:pPr>
            <a:r>
              <a:rPr lang="en-US" dirty="0"/>
              <a:t>Department of Education— Low Incidence Outreach (MDE-LIO)</a:t>
            </a:r>
          </a:p>
          <a:p>
            <a:pPr marL="514350" indent="-514350">
              <a:buFont typeface="+mj-lt"/>
              <a:buAutoNum type="arabicPeriod"/>
            </a:pPr>
            <a:r>
              <a:rPr lang="en-US" dirty="0"/>
              <a:t>The Michigan Braille and Talking Book Library (BTBL)</a:t>
            </a:r>
          </a:p>
          <a:p>
            <a:pPr marL="0" indent="0">
              <a:buNone/>
            </a:pPr>
            <a:r>
              <a:rPr lang="en-US" dirty="0"/>
              <a:t>Made possible with grant funding from the Institute of Museum and Library Services. </a:t>
            </a:r>
          </a:p>
          <a:p>
            <a:pPr marL="0" indent="0">
              <a:buNone/>
            </a:pPr>
            <a:endParaRPr lang="en-US" sz="4300" dirty="0"/>
          </a:p>
          <a:p>
            <a:pPr marL="0" indent="0">
              <a:buNone/>
            </a:pPr>
            <a:r>
              <a:rPr lang="en-US" sz="4000" dirty="0"/>
              <a:t>The Process: 5 easy steps!</a:t>
            </a:r>
          </a:p>
          <a:p>
            <a:pPr marL="514350" indent="-514350">
              <a:buFont typeface="+mj-lt"/>
              <a:buAutoNum type="arabicPeriod"/>
            </a:pPr>
            <a:r>
              <a:rPr lang="en-US" dirty="0"/>
              <a:t>Book Selections</a:t>
            </a:r>
          </a:p>
          <a:p>
            <a:pPr marL="514350" indent="-514350">
              <a:buFont typeface="+mj-lt"/>
              <a:buAutoNum type="arabicPeriod"/>
            </a:pPr>
            <a:r>
              <a:rPr lang="en-US" dirty="0"/>
              <a:t>Library Survey Sign-Up </a:t>
            </a:r>
          </a:p>
          <a:p>
            <a:pPr marL="514350" indent="-514350">
              <a:buFont typeface="+mj-lt"/>
              <a:buAutoNum type="arabicPeriod"/>
            </a:pPr>
            <a:r>
              <a:rPr lang="en-US" dirty="0"/>
              <a:t>Purchasing</a:t>
            </a:r>
          </a:p>
          <a:p>
            <a:pPr marL="514350" indent="-514350">
              <a:buFont typeface="+mj-lt"/>
              <a:buAutoNum type="arabicPeriod"/>
            </a:pPr>
            <a:r>
              <a:rPr lang="en-US" dirty="0"/>
              <a:t>Brailling / Laminating </a:t>
            </a:r>
          </a:p>
          <a:p>
            <a:pPr marL="514350" indent="-514350">
              <a:buFont typeface="+mj-lt"/>
              <a:buAutoNum type="arabicPeriod"/>
            </a:pPr>
            <a:r>
              <a:rPr lang="en-US" dirty="0"/>
              <a:t>Mailing</a:t>
            </a:r>
          </a:p>
          <a:p>
            <a:pPr marL="0" indent="0">
              <a:buNone/>
            </a:pPr>
            <a:endParaRPr lang="en-US" dirty="0"/>
          </a:p>
          <a:p>
            <a:pPr marL="514350" indent="-514350">
              <a:buFont typeface="+mj-lt"/>
              <a:buAutoNum type="arabicPeriod"/>
            </a:pPr>
            <a:endParaRPr lang="en-US" dirty="0"/>
          </a:p>
        </p:txBody>
      </p:sp>
      <p:pic>
        <p:nvPicPr>
          <p:cNvPr id="10" name="Picture 5" descr="LIO2">
            <a:extLst>
              <a:ext uri="{FF2B5EF4-FFF2-40B4-BE49-F238E27FC236}">
                <a16:creationId xmlns:a16="http://schemas.microsoft.com/office/drawing/2014/main" xmlns="" id="{E009F313-C560-4703-B630-8AD199E559B1}"/>
              </a:ext>
            </a:extLst>
          </p:cNvPr>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4900578" y="3657600"/>
            <a:ext cx="3471570" cy="2133600"/>
          </a:xfrm>
          <a:prstGeom prst="rect">
            <a:avLst/>
          </a:prstGeom>
          <a:noFill/>
          <a:ln w="50800" algn="ctr">
            <a:solidFill>
              <a:srgbClr val="5B9BD5"/>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322032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B258FC-E3B7-4079-B8F4-AB2845E21BE3}"/>
              </a:ext>
            </a:extLst>
          </p:cNvPr>
          <p:cNvSpPr>
            <a:spLocks noGrp="1"/>
          </p:cNvSpPr>
          <p:nvPr>
            <p:ph type="title"/>
          </p:nvPr>
        </p:nvSpPr>
        <p:spPr/>
        <p:txBody>
          <a:bodyPr>
            <a:normAutofit fontScale="90000"/>
          </a:bodyPr>
          <a:lstStyle/>
          <a:p>
            <a:r>
              <a:rPr lang="en-US" dirty="0"/>
              <a:t>Braille Enhanced </a:t>
            </a:r>
            <a:r>
              <a:rPr lang="en-US" dirty="0" err="1"/>
              <a:t>StoryWalk</a:t>
            </a:r>
            <a:r>
              <a:rPr lang="en-US" dirty="0"/>
              <a:t>® in Michigan</a:t>
            </a:r>
          </a:p>
        </p:txBody>
      </p:sp>
      <p:sp>
        <p:nvSpPr>
          <p:cNvPr id="3" name="Content Placeholder 2">
            <a:extLst>
              <a:ext uri="{FF2B5EF4-FFF2-40B4-BE49-F238E27FC236}">
                <a16:creationId xmlns:a16="http://schemas.microsoft.com/office/drawing/2014/main" xmlns="" id="{98CFCF78-E2F4-4B5B-A0C6-0C5BFC0D6907}"/>
              </a:ext>
            </a:extLst>
          </p:cNvPr>
          <p:cNvSpPr>
            <a:spLocks noGrp="1"/>
          </p:cNvSpPr>
          <p:nvPr>
            <p:ph idx="1"/>
          </p:nvPr>
        </p:nvSpPr>
        <p:spPr>
          <a:xfrm>
            <a:off x="628650" y="1574800"/>
            <a:ext cx="7886700" cy="5108575"/>
          </a:xfrm>
        </p:spPr>
        <p:txBody>
          <a:bodyPr>
            <a:normAutofit/>
          </a:bodyPr>
          <a:lstStyle/>
          <a:p>
            <a:pPr marL="0" indent="0">
              <a:buNone/>
            </a:pPr>
            <a:r>
              <a:rPr lang="en-US" sz="2200" dirty="0"/>
              <a:t>Survey and Impact Results</a:t>
            </a:r>
          </a:p>
          <a:p>
            <a:pPr marL="0" indent="0">
              <a:buNone/>
            </a:pPr>
            <a:r>
              <a:rPr lang="en-US" sz="2200" dirty="0"/>
              <a:t>2017</a:t>
            </a:r>
          </a:p>
          <a:p>
            <a:pPr lvl="1"/>
            <a:r>
              <a:rPr lang="en-US" sz="2200" dirty="0"/>
              <a:t>100% said it improved their ability to provide services to the public</a:t>
            </a:r>
          </a:p>
          <a:p>
            <a:pPr lvl="1"/>
            <a:r>
              <a:rPr lang="en-US" sz="2200" dirty="0"/>
              <a:t>The combined service areas of all participating locations totals</a:t>
            </a:r>
            <a:r>
              <a:rPr lang="en-US" sz="2200" b="1" dirty="0"/>
              <a:t> 1,793,850 </a:t>
            </a:r>
            <a:r>
              <a:rPr lang="en-US" sz="2200" dirty="0"/>
              <a:t>people!</a:t>
            </a:r>
          </a:p>
          <a:p>
            <a:pPr marL="0" indent="0">
              <a:buNone/>
            </a:pPr>
            <a:r>
              <a:rPr lang="en-US" sz="2200" dirty="0"/>
              <a:t>2018</a:t>
            </a:r>
          </a:p>
          <a:p>
            <a:pPr lvl="1"/>
            <a:r>
              <a:rPr lang="en-US" sz="2200" dirty="0"/>
              <a:t>“Customers like feeling the braille! Even the mounted police officer and her horse checked it out!” -Detroit Public Library</a:t>
            </a:r>
          </a:p>
          <a:p>
            <a:pPr lvl="1"/>
            <a:r>
              <a:rPr lang="en-US" sz="2200" dirty="0"/>
              <a:t>The combined service areas of all participating locations totals</a:t>
            </a:r>
            <a:r>
              <a:rPr lang="en-US" sz="2200" b="1" dirty="0"/>
              <a:t> 2,636,495</a:t>
            </a:r>
            <a:r>
              <a:rPr lang="en-US" sz="2200" dirty="0"/>
              <a:t> people (and at least one horse)!</a:t>
            </a:r>
          </a:p>
          <a:p>
            <a:pPr marL="0" indent="0">
              <a:buNone/>
            </a:pPr>
            <a:r>
              <a:rPr lang="en-US" sz="2200" dirty="0"/>
              <a:t>2019 in planning process!</a:t>
            </a:r>
          </a:p>
        </p:txBody>
      </p:sp>
    </p:spTree>
    <p:extLst>
      <p:ext uri="{BB962C8B-B14F-4D97-AF65-F5344CB8AC3E}">
        <p14:creationId xmlns:p14="http://schemas.microsoft.com/office/powerpoint/2010/main" val="463801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70CC774D-E2B4-4B7D-8003-C8E35FB8792A}"/>
              </a:ext>
            </a:extLst>
          </p:cNvPr>
          <p:cNvPicPr>
            <a:picLocks noChangeAspect="1"/>
          </p:cNvPicPr>
          <p:nvPr/>
        </p:nvPicPr>
        <p:blipFill>
          <a:blip r:embed="rId2"/>
          <a:stretch>
            <a:fillRect/>
          </a:stretch>
        </p:blipFill>
        <p:spPr>
          <a:xfrm>
            <a:off x="4572000" y="152400"/>
            <a:ext cx="4081895" cy="6324600"/>
          </a:xfrm>
          <a:prstGeom prst="rect">
            <a:avLst/>
          </a:prstGeom>
        </p:spPr>
      </p:pic>
      <p:pic>
        <p:nvPicPr>
          <p:cNvPr id="8" name="Picture 7">
            <a:extLst>
              <a:ext uri="{FF2B5EF4-FFF2-40B4-BE49-F238E27FC236}">
                <a16:creationId xmlns:a16="http://schemas.microsoft.com/office/drawing/2014/main" xmlns="" id="{2BC18D60-4A0C-48AE-B1AB-37500284BA0E}"/>
              </a:ext>
            </a:extLst>
          </p:cNvPr>
          <p:cNvPicPr>
            <a:picLocks noChangeAspect="1"/>
          </p:cNvPicPr>
          <p:nvPr/>
        </p:nvPicPr>
        <p:blipFill>
          <a:blip r:embed="rId3"/>
          <a:stretch>
            <a:fillRect/>
          </a:stretch>
        </p:blipFill>
        <p:spPr>
          <a:xfrm>
            <a:off x="381000" y="152400"/>
            <a:ext cx="3798618" cy="6248400"/>
          </a:xfrm>
          <a:prstGeom prst="rect">
            <a:avLst/>
          </a:prstGeom>
        </p:spPr>
      </p:pic>
    </p:spTree>
    <p:extLst>
      <p:ext uri="{BB962C8B-B14F-4D97-AF65-F5344CB8AC3E}">
        <p14:creationId xmlns:p14="http://schemas.microsoft.com/office/powerpoint/2010/main" val="1308206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4"/>
          <p:cNvSpPr txBox="1">
            <a:spLocks noGrp="1"/>
          </p:cNvSpPr>
          <p:nvPr>
            <p:ph type="title"/>
          </p:nvPr>
        </p:nvSpPr>
        <p:spPr>
          <a:xfrm>
            <a:off x="393700" y="76200"/>
            <a:ext cx="7772400" cy="992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sz="3600" dirty="0"/>
              <a:t>Educational Technology for Accessibility </a:t>
            </a:r>
            <a:r>
              <a:rPr lang="en-US" sz="2400" dirty="0"/>
              <a:t>NYCDOE Staff Training Overview </a:t>
            </a:r>
            <a:endParaRPr sz="2400" dirty="0"/>
          </a:p>
        </p:txBody>
      </p:sp>
      <p:sp>
        <p:nvSpPr>
          <p:cNvPr id="76" name="Google Shape;76;p14"/>
          <p:cNvSpPr txBox="1">
            <a:spLocks noGrp="1"/>
          </p:cNvSpPr>
          <p:nvPr>
            <p:ph type="sldNum" idx="12"/>
          </p:nvPr>
        </p:nvSpPr>
        <p:spPr>
          <a:xfrm>
            <a:off x="8040688" y="6453188"/>
            <a:ext cx="990600" cy="2286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a:t>
            </a:fld>
            <a:endParaRPr sz="1400"/>
          </a:p>
        </p:txBody>
      </p:sp>
      <p:sp>
        <p:nvSpPr>
          <p:cNvPr id="77" name="Google Shape;77;p14"/>
          <p:cNvSpPr txBox="1"/>
          <p:nvPr/>
        </p:nvSpPr>
        <p:spPr>
          <a:xfrm>
            <a:off x="463175" y="1380150"/>
            <a:ext cx="8392800" cy="3147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700" b="1">
              <a:solidFill>
                <a:schemeClr val="dk1"/>
              </a:solidFill>
              <a:latin typeface="Calibri"/>
              <a:ea typeface="Calibri"/>
              <a:cs typeface="Calibri"/>
              <a:sym typeface="Calibri"/>
            </a:endParaRPr>
          </a:p>
          <a:p>
            <a:pPr marL="457200" lvl="0" indent="-361950" algn="l" rtl="0">
              <a:lnSpc>
                <a:spcPct val="100000"/>
              </a:lnSpc>
              <a:spcBef>
                <a:spcPts val="0"/>
              </a:spcBef>
              <a:spcAft>
                <a:spcPts val="0"/>
              </a:spcAft>
              <a:buClr>
                <a:schemeClr val="dk2"/>
              </a:buClr>
              <a:buSzPts val="2100"/>
              <a:buChar char="●"/>
            </a:pPr>
            <a:r>
              <a:rPr lang="en-US" sz="1800">
                <a:solidFill>
                  <a:schemeClr val="dk2"/>
                </a:solidFill>
                <a:latin typeface="Calibri"/>
                <a:ea typeface="Calibri"/>
                <a:cs typeface="Calibri"/>
                <a:sym typeface="Calibri"/>
              </a:rPr>
              <a:t>UDL as the framework for high-quality Tier 1 instruction</a:t>
            </a:r>
            <a:endParaRPr sz="1800">
              <a:solidFill>
                <a:schemeClr val="dk2"/>
              </a:solidFill>
              <a:latin typeface="Calibri"/>
              <a:ea typeface="Calibri"/>
              <a:cs typeface="Calibri"/>
              <a:sym typeface="Calibri"/>
            </a:endParaRPr>
          </a:p>
          <a:p>
            <a:pPr marL="457200" lvl="0" indent="-361950" algn="l" rtl="0">
              <a:lnSpc>
                <a:spcPct val="100000"/>
              </a:lnSpc>
              <a:spcBef>
                <a:spcPts val="0"/>
              </a:spcBef>
              <a:spcAft>
                <a:spcPts val="0"/>
              </a:spcAft>
              <a:buClr>
                <a:schemeClr val="dk2"/>
              </a:buClr>
              <a:buSzPts val="2100"/>
              <a:buChar char="●"/>
            </a:pPr>
            <a:r>
              <a:rPr lang="en-US" sz="1800">
                <a:solidFill>
                  <a:schemeClr val="dk2"/>
                </a:solidFill>
                <a:latin typeface="Calibri"/>
                <a:ea typeface="Calibri"/>
                <a:cs typeface="Calibri"/>
                <a:sym typeface="Calibri"/>
              </a:rPr>
              <a:t>Federal, state and local policies around AEM</a:t>
            </a:r>
            <a:endParaRPr sz="1800">
              <a:solidFill>
                <a:schemeClr val="dk2"/>
              </a:solidFill>
              <a:latin typeface="Calibri"/>
              <a:ea typeface="Calibri"/>
              <a:cs typeface="Calibri"/>
              <a:sym typeface="Calibri"/>
            </a:endParaRPr>
          </a:p>
          <a:p>
            <a:pPr marL="457200" lvl="0" indent="-361950" algn="l" rtl="0">
              <a:lnSpc>
                <a:spcPct val="100000"/>
              </a:lnSpc>
              <a:spcBef>
                <a:spcPts val="0"/>
              </a:spcBef>
              <a:spcAft>
                <a:spcPts val="0"/>
              </a:spcAft>
              <a:buClr>
                <a:schemeClr val="dk2"/>
              </a:buClr>
              <a:buSzPts val="2100"/>
              <a:buChar char="●"/>
            </a:pPr>
            <a:r>
              <a:rPr lang="en-US" sz="1800">
                <a:solidFill>
                  <a:schemeClr val="dk2"/>
                </a:solidFill>
                <a:latin typeface="Calibri"/>
                <a:ea typeface="Calibri"/>
                <a:cs typeface="Calibri"/>
                <a:sym typeface="Calibri"/>
              </a:rPr>
              <a:t>Determine AEM eligibility by exploring resources to support school teams in the decision-making process</a:t>
            </a:r>
            <a:endParaRPr sz="1800">
              <a:solidFill>
                <a:schemeClr val="dk2"/>
              </a:solidFill>
              <a:latin typeface="Calibri"/>
              <a:ea typeface="Calibri"/>
              <a:cs typeface="Calibri"/>
              <a:sym typeface="Calibri"/>
            </a:endParaRPr>
          </a:p>
          <a:p>
            <a:pPr marL="457200" lvl="0" indent="-361950" algn="l" rtl="0">
              <a:lnSpc>
                <a:spcPct val="100000"/>
              </a:lnSpc>
              <a:spcBef>
                <a:spcPts val="0"/>
              </a:spcBef>
              <a:spcAft>
                <a:spcPts val="0"/>
              </a:spcAft>
              <a:buClr>
                <a:schemeClr val="dk2"/>
              </a:buClr>
              <a:buSzPts val="2100"/>
              <a:buChar char="●"/>
            </a:pPr>
            <a:r>
              <a:rPr lang="en-US" sz="1800">
                <a:solidFill>
                  <a:schemeClr val="dk2"/>
                </a:solidFill>
                <a:latin typeface="Calibri"/>
                <a:ea typeface="Calibri"/>
                <a:cs typeface="Calibri"/>
                <a:sym typeface="Calibri"/>
              </a:rPr>
              <a:t>Proficiency with AEM resources that provide AEM</a:t>
            </a:r>
            <a:endParaRPr sz="1800">
              <a:solidFill>
                <a:schemeClr val="dk2"/>
              </a:solidFill>
              <a:latin typeface="Calibri"/>
              <a:ea typeface="Calibri"/>
              <a:cs typeface="Calibri"/>
              <a:sym typeface="Calibri"/>
            </a:endParaRPr>
          </a:p>
          <a:p>
            <a:pPr marL="457200" lvl="0" indent="-361950" algn="l" rtl="0">
              <a:lnSpc>
                <a:spcPct val="100000"/>
              </a:lnSpc>
              <a:spcBef>
                <a:spcPts val="0"/>
              </a:spcBef>
              <a:spcAft>
                <a:spcPts val="0"/>
              </a:spcAft>
              <a:buClr>
                <a:schemeClr val="dk2"/>
              </a:buClr>
              <a:buSzPts val="2100"/>
              <a:buChar char="●"/>
            </a:pPr>
            <a:r>
              <a:rPr lang="en-US" sz="1800">
                <a:solidFill>
                  <a:schemeClr val="dk2"/>
                </a:solidFill>
                <a:latin typeface="Calibri"/>
                <a:ea typeface="Calibri"/>
                <a:cs typeface="Calibri"/>
                <a:sym typeface="Calibri"/>
              </a:rPr>
              <a:t>IEP documentation</a:t>
            </a:r>
            <a:endParaRPr sz="1800">
              <a:solidFill>
                <a:schemeClr val="dk2"/>
              </a:solidFill>
              <a:latin typeface="Calibri"/>
              <a:ea typeface="Calibri"/>
              <a:cs typeface="Calibri"/>
              <a:sym typeface="Calibri"/>
            </a:endParaRPr>
          </a:p>
          <a:p>
            <a:pPr marL="457200" lvl="0" indent="-361950" algn="l" rtl="0">
              <a:lnSpc>
                <a:spcPct val="100000"/>
              </a:lnSpc>
              <a:spcBef>
                <a:spcPts val="0"/>
              </a:spcBef>
              <a:spcAft>
                <a:spcPts val="0"/>
              </a:spcAft>
              <a:buClr>
                <a:schemeClr val="dk2"/>
              </a:buClr>
              <a:buSzPts val="2100"/>
              <a:buChar char="●"/>
            </a:pPr>
            <a:r>
              <a:rPr lang="en-US" sz="1800">
                <a:solidFill>
                  <a:schemeClr val="dk2"/>
                </a:solidFill>
                <a:latin typeface="Calibri"/>
                <a:ea typeface="Calibri"/>
                <a:cs typeface="Calibri"/>
                <a:sym typeface="Calibri"/>
              </a:rPr>
              <a:t>AT as it relates to AEM </a:t>
            </a:r>
            <a:endParaRPr sz="1800">
              <a:solidFill>
                <a:schemeClr val="dk2"/>
              </a:solidFill>
              <a:latin typeface="Calibri"/>
              <a:ea typeface="Calibri"/>
              <a:cs typeface="Calibri"/>
              <a:sym typeface="Calibri"/>
            </a:endParaRPr>
          </a:p>
          <a:p>
            <a:pPr marL="457200" lvl="0" indent="-361950" algn="l" rtl="0">
              <a:lnSpc>
                <a:spcPct val="100000"/>
              </a:lnSpc>
              <a:spcBef>
                <a:spcPts val="0"/>
              </a:spcBef>
              <a:spcAft>
                <a:spcPts val="0"/>
              </a:spcAft>
              <a:buClr>
                <a:schemeClr val="dk2"/>
              </a:buClr>
              <a:buSzPts val="2100"/>
              <a:buChar char="●"/>
            </a:pPr>
            <a:r>
              <a:rPr lang="en-US" sz="1800">
                <a:solidFill>
                  <a:schemeClr val="dk2"/>
                </a:solidFill>
                <a:latin typeface="Calibri"/>
                <a:ea typeface="Calibri"/>
                <a:cs typeface="Calibri"/>
                <a:sym typeface="Calibri"/>
              </a:rPr>
              <a:t>Educational technology tools to support strategic planning of instructional opportunities for all students </a:t>
            </a:r>
            <a:endParaRPr sz="1800">
              <a:solidFill>
                <a:schemeClr val="dk2"/>
              </a:solidFill>
              <a:latin typeface="Calibri"/>
              <a:ea typeface="Calibri"/>
              <a:cs typeface="Calibri"/>
              <a:sym typeface="Calibri"/>
            </a:endParaRPr>
          </a:p>
          <a:p>
            <a:pPr marL="0" lvl="0" indent="0" algn="l" rtl="0">
              <a:spcBef>
                <a:spcPts val="0"/>
              </a:spcBef>
              <a:spcAft>
                <a:spcPts val="0"/>
              </a:spcAft>
              <a:buNone/>
            </a:pPr>
            <a:endParaRPr sz="2400"/>
          </a:p>
        </p:txBody>
      </p:sp>
      <p:sp>
        <p:nvSpPr>
          <p:cNvPr id="78" name="Google Shape;78;p14"/>
          <p:cNvSpPr txBox="1"/>
          <p:nvPr/>
        </p:nvSpPr>
        <p:spPr>
          <a:xfrm>
            <a:off x="12650" y="5372300"/>
            <a:ext cx="8749800" cy="14643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79" name="Google Shape;79;p14"/>
          <p:cNvPicPr preferRelativeResize="0"/>
          <p:nvPr/>
        </p:nvPicPr>
        <p:blipFill>
          <a:blip r:embed="rId3">
            <a:alphaModFix/>
          </a:blip>
          <a:stretch>
            <a:fillRect/>
          </a:stretch>
        </p:blipFill>
        <p:spPr>
          <a:xfrm>
            <a:off x="207238" y="5885200"/>
            <a:ext cx="3514725" cy="819150"/>
          </a:xfrm>
          <a:prstGeom prst="rect">
            <a:avLst/>
          </a:prstGeom>
          <a:noFill/>
          <a:ln>
            <a:noFill/>
          </a:ln>
        </p:spPr>
      </p:pic>
      <p:pic>
        <p:nvPicPr>
          <p:cNvPr id="80" name="Google Shape;80;p14"/>
          <p:cNvPicPr preferRelativeResize="0"/>
          <p:nvPr/>
        </p:nvPicPr>
        <p:blipFill>
          <a:blip r:embed="rId4">
            <a:alphaModFix/>
          </a:blip>
          <a:stretch>
            <a:fillRect/>
          </a:stretch>
        </p:blipFill>
        <p:spPr>
          <a:xfrm>
            <a:off x="6839684" y="5876975"/>
            <a:ext cx="1424966" cy="819150"/>
          </a:xfrm>
          <a:prstGeom prst="rect">
            <a:avLst/>
          </a:prstGeom>
          <a:noFill/>
          <a:ln>
            <a:noFill/>
          </a:ln>
        </p:spPr>
      </p:pic>
      <p:graphicFrame>
        <p:nvGraphicFramePr>
          <p:cNvPr id="81" name="Google Shape;81;p14"/>
          <p:cNvGraphicFramePr/>
          <p:nvPr>
            <p:extLst>
              <p:ext uri="{D42A27DB-BD31-4B8C-83A1-F6EECF244321}">
                <p14:modId xmlns:p14="http://schemas.microsoft.com/office/powerpoint/2010/main" val="315376357"/>
              </p:ext>
            </p:extLst>
          </p:nvPr>
        </p:nvGraphicFramePr>
        <p:xfrm>
          <a:off x="685800" y="4267200"/>
          <a:ext cx="7239000" cy="1462979"/>
        </p:xfrm>
        <a:graphic>
          <a:graphicData uri="http://schemas.openxmlformats.org/drawingml/2006/table">
            <a:tbl>
              <a:tblPr>
                <a:noFill/>
              </a:tblPr>
              <a:tblGrid>
                <a:gridCol w="1809750"/>
                <a:gridCol w="1809750"/>
                <a:gridCol w="1809750"/>
                <a:gridCol w="1809750"/>
              </a:tblGrid>
              <a:tr h="347725">
                <a:tc>
                  <a:txBody>
                    <a:bodyPr/>
                    <a:lstStyle/>
                    <a:p>
                      <a:pPr marL="0" lvl="0" indent="0" algn="l" rtl="0">
                        <a:spcBef>
                          <a:spcPts val="0"/>
                        </a:spcBef>
                        <a:spcAft>
                          <a:spcPts val="0"/>
                        </a:spcAft>
                        <a:buNone/>
                      </a:pPr>
                      <a:r>
                        <a:rPr lang="en-US" dirty="0"/>
                        <a:t>Session 1</a:t>
                      </a:r>
                      <a:endParaRPr dirty="0"/>
                    </a:p>
                  </a:txBody>
                  <a:tcPr marL="91425" marR="91425" marT="91425" marB="91425">
                    <a:solidFill>
                      <a:srgbClr val="D9EAD3"/>
                    </a:solidFill>
                  </a:tcPr>
                </a:tc>
                <a:tc>
                  <a:txBody>
                    <a:bodyPr/>
                    <a:lstStyle/>
                    <a:p>
                      <a:pPr marL="0" lvl="0" indent="0" algn="l" rtl="0">
                        <a:spcBef>
                          <a:spcPts val="0"/>
                        </a:spcBef>
                        <a:spcAft>
                          <a:spcPts val="0"/>
                        </a:spcAft>
                        <a:buNone/>
                      </a:pPr>
                      <a:r>
                        <a:rPr lang="en-US"/>
                        <a:t>Session 2</a:t>
                      </a:r>
                      <a:endParaRPr/>
                    </a:p>
                  </a:txBody>
                  <a:tcPr marL="91425" marR="91425" marT="91425" marB="91425">
                    <a:solidFill>
                      <a:srgbClr val="D9EAD3"/>
                    </a:solidFill>
                  </a:tcPr>
                </a:tc>
                <a:tc>
                  <a:txBody>
                    <a:bodyPr/>
                    <a:lstStyle/>
                    <a:p>
                      <a:pPr marL="0" lvl="0" indent="0" algn="l" rtl="0">
                        <a:spcBef>
                          <a:spcPts val="0"/>
                        </a:spcBef>
                        <a:spcAft>
                          <a:spcPts val="0"/>
                        </a:spcAft>
                        <a:buNone/>
                      </a:pPr>
                      <a:r>
                        <a:rPr lang="en-US"/>
                        <a:t>Session 3</a:t>
                      </a:r>
                      <a:endParaRPr/>
                    </a:p>
                  </a:txBody>
                  <a:tcPr marL="91425" marR="91425" marT="91425" marB="91425">
                    <a:solidFill>
                      <a:srgbClr val="D9EAD3"/>
                    </a:solidFill>
                  </a:tcPr>
                </a:tc>
                <a:tc>
                  <a:txBody>
                    <a:bodyPr/>
                    <a:lstStyle/>
                    <a:p>
                      <a:pPr marL="0" lvl="0" indent="0" algn="l" rtl="0">
                        <a:spcBef>
                          <a:spcPts val="0"/>
                        </a:spcBef>
                        <a:spcAft>
                          <a:spcPts val="0"/>
                        </a:spcAft>
                        <a:buNone/>
                      </a:pPr>
                      <a:r>
                        <a:rPr lang="en-US"/>
                        <a:t>Session 4</a:t>
                      </a:r>
                      <a:endParaRPr/>
                    </a:p>
                  </a:txBody>
                  <a:tcPr marL="91425" marR="91425" marT="91425" marB="91425">
                    <a:solidFill>
                      <a:srgbClr val="D9EAD3"/>
                    </a:solidFill>
                  </a:tcPr>
                </a:tc>
              </a:tr>
              <a:tr h="719075">
                <a:tc>
                  <a:txBody>
                    <a:bodyPr/>
                    <a:lstStyle/>
                    <a:p>
                      <a:pPr marL="0" lvl="0" indent="0" algn="l" rtl="0">
                        <a:spcBef>
                          <a:spcPts val="0"/>
                        </a:spcBef>
                        <a:spcAft>
                          <a:spcPts val="0"/>
                        </a:spcAft>
                        <a:buNone/>
                      </a:pPr>
                      <a:r>
                        <a:rPr lang="en-US"/>
                        <a:t>Accessible Educational Materials (AEM)</a:t>
                      </a:r>
                      <a:endParaRPr/>
                    </a:p>
                  </a:txBody>
                  <a:tcPr marL="91425" marR="91425" marT="91425" marB="91425">
                    <a:solidFill>
                      <a:srgbClr val="C9DAF8"/>
                    </a:solidFill>
                  </a:tcPr>
                </a:tc>
                <a:tc>
                  <a:txBody>
                    <a:bodyPr/>
                    <a:lstStyle/>
                    <a:p>
                      <a:pPr marL="0" lvl="0" indent="0" algn="l" rtl="0">
                        <a:spcBef>
                          <a:spcPts val="0"/>
                        </a:spcBef>
                        <a:spcAft>
                          <a:spcPts val="0"/>
                        </a:spcAft>
                        <a:buNone/>
                      </a:pPr>
                      <a:r>
                        <a:rPr lang="en-US"/>
                        <a:t>AEM and Instructional Technology (IT)</a:t>
                      </a:r>
                      <a:endParaRPr/>
                    </a:p>
                  </a:txBody>
                  <a:tcPr marL="91425" marR="91425" marT="91425" marB="91425">
                    <a:solidFill>
                      <a:srgbClr val="C9DAF8"/>
                    </a:solidFill>
                  </a:tcPr>
                </a:tc>
                <a:tc>
                  <a:txBody>
                    <a:bodyPr/>
                    <a:lstStyle/>
                    <a:p>
                      <a:pPr marL="0" lvl="0" indent="0" algn="l" rtl="0">
                        <a:spcBef>
                          <a:spcPts val="0"/>
                        </a:spcBef>
                        <a:spcAft>
                          <a:spcPts val="0"/>
                        </a:spcAft>
                        <a:buNone/>
                      </a:pPr>
                      <a:r>
                        <a:rPr lang="en-US" dirty="0"/>
                        <a:t>AEM and Assistive Technology (AT)</a:t>
                      </a:r>
                      <a:endParaRPr dirty="0"/>
                    </a:p>
                  </a:txBody>
                  <a:tcPr marL="91425" marR="91425" marT="91425" marB="91425">
                    <a:solidFill>
                      <a:srgbClr val="C9DAF8"/>
                    </a:solidFill>
                  </a:tcPr>
                </a:tc>
                <a:tc>
                  <a:txBody>
                    <a:bodyPr/>
                    <a:lstStyle/>
                    <a:p>
                      <a:pPr marL="0" lvl="0" indent="0" algn="l" rtl="0">
                        <a:spcBef>
                          <a:spcPts val="0"/>
                        </a:spcBef>
                        <a:spcAft>
                          <a:spcPts val="0"/>
                        </a:spcAft>
                        <a:buNone/>
                      </a:pPr>
                      <a:r>
                        <a:rPr lang="en-US" dirty="0"/>
                        <a:t>Providing Universal Access to Print</a:t>
                      </a:r>
                      <a:endParaRPr dirty="0"/>
                    </a:p>
                  </a:txBody>
                  <a:tcPr marL="91425" marR="91425" marT="91425" marB="91425">
                    <a:solidFill>
                      <a:srgbClr val="C9DAF8"/>
                    </a:solidFill>
                  </a:tcPr>
                </a:tc>
              </a:tr>
            </a:tbl>
          </a:graphicData>
        </a:graphic>
      </p:graphicFrame>
      <p:sp>
        <p:nvSpPr>
          <p:cNvPr id="82" name="Google Shape;82;p14"/>
          <p:cNvSpPr txBox="1"/>
          <p:nvPr/>
        </p:nvSpPr>
        <p:spPr>
          <a:xfrm>
            <a:off x="3721975" y="5943475"/>
            <a:ext cx="2681400" cy="8550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a:solidFill>
                  <a:srgbClr val="93C47D"/>
                </a:solidFill>
                <a:latin typeface="Calibri"/>
                <a:ea typeface="Calibri"/>
                <a:cs typeface="Calibri"/>
                <a:sym typeface="Calibri"/>
              </a:rPr>
              <a:t>Special Education Office</a:t>
            </a:r>
            <a:endParaRPr sz="1800" b="1">
              <a:solidFill>
                <a:srgbClr val="93C47D"/>
              </a:solidFill>
              <a:latin typeface="Calibri"/>
              <a:ea typeface="Calibri"/>
              <a:cs typeface="Calibri"/>
              <a:sym typeface="Calibri"/>
            </a:endParaRPr>
          </a:p>
          <a:p>
            <a:pPr marL="0" lvl="0" indent="0" algn="ctr" rtl="0">
              <a:spcBef>
                <a:spcPts val="0"/>
              </a:spcBef>
              <a:spcAft>
                <a:spcPts val="0"/>
              </a:spcAft>
              <a:buNone/>
            </a:pPr>
            <a:r>
              <a:rPr lang="en-US" sz="1800" b="1">
                <a:solidFill>
                  <a:srgbClr val="4A86E8"/>
                </a:solidFill>
                <a:latin typeface="Calibri"/>
                <a:ea typeface="Calibri"/>
                <a:cs typeface="Calibri"/>
                <a:sym typeface="Calibri"/>
              </a:rPr>
              <a:t>Literacy &amp; Access</a:t>
            </a:r>
            <a:endParaRPr sz="1800" b="1">
              <a:solidFill>
                <a:srgbClr val="4A86E8"/>
              </a:solidFill>
              <a:latin typeface="Calibri"/>
              <a:ea typeface="Calibri"/>
              <a:cs typeface="Calibri"/>
              <a:sym typeface="Calibri"/>
            </a:endParaRPr>
          </a:p>
        </p:txBody>
      </p:sp>
      <p:sp>
        <p:nvSpPr>
          <p:cNvPr id="83" name="Google Shape;83;p14"/>
          <p:cNvSpPr txBox="1"/>
          <p:nvPr/>
        </p:nvSpPr>
        <p:spPr>
          <a:xfrm>
            <a:off x="87275" y="1144800"/>
            <a:ext cx="9056700" cy="668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100"/>
              <a:buFont typeface="Arial"/>
              <a:buNone/>
            </a:pPr>
            <a:r>
              <a:rPr lang="en-US" sz="1800" b="1">
                <a:solidFill>
                  <a:schemeClr val="dk2"/>
                </a:solidFill>
                <a:latin typeface="Calibri"/>
                <a:ea typeface="Calibri"/>
                <a:cs typeface="Calibri"/>
                <a:sym typeface="Calibri"/>
              </a:rPr>
              <a:t>Universal Design for Learning, Instructional Technology, and Accessible Educational Materials</a:t>
            </a:r>
            <a:r>
              <a:rPr lang="en-US" sz="1800">
                <a:solidFill>
                  <a:schemeClr val="dk2"/>
                </a:solidFill>
                <a:latin typeface="Calibri"/>
                <a:ea typeface="Calibri"/>
                <a:cs typeface="Calibri"/>
                <a:sym typeface="Calibri"/>
              </a:rPr>
              <a:t> </a:t>
            </a:r>
            <a:endParaRPr/>
          </a:p>
        </p:txBody>
      </p:sp>
    </p:spTree>
    <p:extLst>
      <p:ext uri="{BB962C8B-B14F-4D97-AF65-F5344CB8AC3E}">
        <p14:creationId xmlns:p14="http://schemas.microsoft.com/office/powerpoint/2010/main" val="1987863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a:spLocks noGrp="1"/>
          </p:cNvSpPr>
          <p:nvPr>
            <p:ph type="title"/>
          </p:nvPr>
        </p:nvSpPr>
        <p:spPr>
          <a:xfrm>
            <a:off x="88900" y="381000"/>
            <a:ext cx="8510700" cy="7506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sz="4000" dirty="0"/>
              <a:t>Educational Technology for Accessibility Successes</a:t>
            </a:r>
            <a:endParaRPr sz="4000" dirty="0"/>
          </a:p>
        </p:txBody>
      </p:sp>
      <p:sp>
        <p:nvSpPr>
          <p:cNvPr id="89" name="Google Shape;89;p15"/>
          <p:cNvSpPr txBox="1">
            <a:spLocks noGrp="1"/>
          </p:cNvSpPr>
          <p:nvPr>
            <p:ph type="body" idx="1"/>
          </p:nvPr>
        </p:nvSpPr>
        <p:spPr>
          <a:xfrm>
            <a:off x="344950" y="1024700"/>
            <a:ext cx="8082900" cy="3565200"/>
          </a:xfrm>
          <a:prstGeom prst="rect">
            <a:avLst/>
          </a:prstGeom>
          <a:noFill/>
          <a:ln>
            <a:noFill/>
          </a:ln>
        </p:spPr>
        <p:txBody>
          <a:bodyPr spcFirstLastPara="1" wrap="square" lIns="91425" tIns="45700" rIns="91425" bIns="45700" anchor="t" anchorCtr="0">
            <a:noAutofit/>
          </a:bodyPr>
          <a:lstStyle/>
          <a:p>
            <a:pPr marL="457200" lvl="0" indent="-355600" algn="l" rtl="0">
              <a:spcBef>
                <a:spcPts val="0"/>
              </a:spcBef>
              <a:spcAft>
                <a:spcPts val="0"/>
              </a:spcAft>
              <a:buClr>
                <a:schemeClr val="dk2"/>
              </a:buClr>
              <a:buSzPts val="2000"/>
              <a:buChar char="●"/>
            </a:pPr>
            <a:r>
              <a:rPr lang="en-US" sz="2000" dirty="0">
                <a:solidFill>
                  <a:schemeClr val="dk2"/>
                </a:solidFill>
              </a:rPr>
              <a:t>Cross departmental partnership</a:t>
            </a:r>
            <a:endParaRPr sz="2000" dirty="0">
              <a:solidFill>
                <a:schemeClr val="dk2"/>
              </a:solidFill>
            </a:endParaRPr>
          </a:p>
          <a:p>
            <a:pPr marL="914400" lvl="1" indent="-355600" algn="l" rtl="0">
              <a:spcBef>
                <a:spcPts val="0"/>
              </a:spcBef>
              <a:spcAft>
                <a:spcPts val="0"/>
              </a:spcAft>
              <a:buClr>
                <a:schemeClr val="dk2"/>
              </a:buClr>
              <a:buSzPts val="2000"/>
              <a:buChar char="○"/>
            </a:pPr>
            <a:r>
              <a:rPr lang="en-US" sz="2000" dirty="0">
                <a:solidFill>
                  <a:schemeClr val="dk2"/>
                </a:solidFill>
              </a:rPr>
              <a:t>Literacy &amp; Access and Center for Assistive Technology </a:t>
            </a:r>
            <a:endParaRPr sz="2000" dirty="0">
              <a:solidFill>
                <a:schemeClr val="dk2"/>
              </a:solidFill>
            </a:endParaRPr>
          </a:p>
          <a:p>
            <a:pPr marL="457200" lvl="0" indent="-355600" algn="l" rtl="0">
              <a:spcBef>
                <a:spcPts val="0"/>
              </a:spcBef>
              <a:spcAft>
                <a:spcPts val="0"/>
              </a:spcAft>
              <a:buClr>
                <a:schemeClr val="dk2"/>
              </a:buClr>
              <a:buSzPts val="2000"/>
              <a:buChar char="●"/>
            </a:pPr>
            <a:r>
              <a:rPr lang="en-US" sz="2000" dirty="0">
                <a:solidFill>
                  <a:schemeClr val="dk2"/>
                </a:solidFill>
              </a:rPr>
              <a:t>Increase in educator: </a:t>
            </a:r>
            <a:endParaRPr sz="2000" dirty="0">
              <a:solidFill>
                <a:schemeClr val="dk2"/>
              </a:solidFill>
            </a:endParaRPr>
          </a:p>
          <a:p>
            <a:pPr marL="914400" lvl="1" indent="-355600" algn="l" rtl="0">
              <a:spcBef>
                <a:spcPts val="0"/>
              </a:spcBef>
              <a:spcAft>
                <a:spcPts val="0"/>
              </a:spcAft>
              <a:buClr>
                <a:schemeClr val="dk2"/>
              </a:buClr>
              <a:buSzPts val="2000"/>
              <a:buChar char="○"/>
            </a:pPr>
            <a:r>
              <a:rPr lang="en-US" sz="2000" dirty="0">
                <a:solidFill>
                  <a:schemeClr val="dk2"/>
                </a:solidFill>
              </a:rPr>
              <a:t>awareness and proficiency with educational technology</a:t>
            </a:r>
            <a:endParaRPr sz="2000" dirty="0">
              <a:solidFill>
                <a:schemeClr val="dk2"/>
              </a:solidFill>
            </a:endParaRPr>
          </a:p>
          <a:p>
            <a:pPr marL="914400" lvl="1" indent="-355600" algn="l" rtl="0">
              <a:spcBef>
                <a:spcPts val="0"/>
              </a:spcBef>
              <a:spcAft>
                <a:spcPts val="0"/>
              </a:spcAft>
              <a:buClr>
                <a:schemeClr val="dk2"/>
              </a:buClr>
              <a:buSzPts val="2000"/>
              <a:buChar char="○"/>
            </a:pPr>
            <a:r>
              <a:rPr lang="en-US" sz="2000" dirty="0">
                <a:solidFill>
                  <a:schemeClr val="dk2"/>
                </a:solidFill>
              </a:rPr>
              <a:t>ability to critique technological tools </a:t>
            </a:r>
            <a:endParaRPr sz="2000" dirty="0">
              <a:solidFill>
                <a:schemeClr val="dk2"/>
              </a:solidFill>
            </a:endParaRPr>
          </a:p>
          <a:p>
            <a:pPr marL="914400" lvl="1" indent="-355600" algn="l" rtl="0">
              <a:spcBef>
                <a:spcPts val="0"/>
              </a:spcBef>
              <a:spcAft>
                <a:spcPts val="0"/>
              </a:spcAft>
              <a:buClr>
                <a:schemeClr val="dk2"/>
              </a:buClr>
              <a:buSzPts val="2000"/>
              <a:buChar char="○"/>
            </a:pPr>
            <a:r>
              <a:rPr lang="en-US" sz="2000" dirty="0" err="1">
                <a:solidFill>
                  <a:schemeClr val="dk2"/>
                </a:solidFill>
              </a:rPr>
              <a:t>Bookshare</a:t>
            </a:r>
            <a:r>
              <a:rPr lang="en-US" sz="2000" dirty="0">
                <a:solidFill>
                  <a:schemeClr val="dk2"/>
                </a:solidFill>
              </a:rPr>
              <a:t> accounts </a:t>
            </a:r>
            <a:endParaRPr sz="2000" dirty="0">
              <a:solidFill>
                <a:schemeClr val="dk2"/>
              </a:solidFill>
            </a:endParaRPr>
          </a:p>
          <a:p>
            <a:pPr marL="914400" lvl="1" indent="-342900" algn="l" rtl="0">
              <a:spcBef>
                <a:spcPts val="0"/>
              </a:spcBef>
              <a:spcAft>
                <a:spcPts val="0"/>
              </a:spcAft>
              <a:buClr>
                <a:schemeClr val="dk2"/>
              </a:buClr>
              <a:buSzPts val="1800"/>
              <a:buChar char="○"/>
            </a:pPr>
            <a:r>
              <a:rPr lang="en-US" sz="2000" dirty="0">
                <a:solidFill>
                  <a:schemeClr val="dk2"/>
                </a:solidFill>
              </a:rPr>
              <a:t>Talking Books/BARD accounts</a:t>
            </a:r>
            <a:endParaRPr sz="2000" dirty="0">
              <a:solidFill>
                <a:schemeClr val="dk2"/>
              </a:solidFill>
            </a:endParaRPr>
          </a:p>
          <a:p>
            <a:pPr marL="914400" lvl="1" indent="-355600" algn="l" rtl="0">
              <a:spcBef>
                <a:spcPts val="0"/>
              </a:spcBef>
              <a:spcAft>
                <a:spcPts val="0"/>
              </a:spcAft>
              <a:buClr>
                <a:schemeClr val="dk2"/>
              </a:buClr>
              <a:buSzPts val="2000"/>
              <a:buChar char="○"/>
            </a:pPr>
            <a:r>
              <a:rPr lang="en-US" sz="2000" dirty="0">
                <a:solidFill>
                  <a:schemeClr val="dk2"/>
                </a:solidFill>
              </a:rPr>
              <a:t>knowledge of reading intervention programs</a:t>
            </a:r>
            <a:endParaRPr sz="2000" dirty="0">
              <a:solidFill>
                <a:schemeClr val="dk2"/>
              </a:solidFill>
            </a:endParaRPr>
          </a:p>
          <a:p>
            <a:pPr marL="914400" lvl="1" indent="-355600" algn="l" rtl="0">
              <a:spcBef>
                <a:spcPts val="0"/>
              </a:spcBef>
              <a:spcAft>
                <a:spcPts val="0"/>
              </a:spcAft>
              <a:buClr>
                <a:schemeClr val="dk2"/>
              </a:buClr>
              <a:buSzPts val="2000"/>
              <a:buChar char="○"/>
            </a:pPr>
            <a:r>
              <a:rPr lang="en-US" sz="2000" dirty="0">
                <a:solidFill>
                  <a:schemeClr val="dk2"/>
                </a:solidFill>
              </a:rPr>
              <a:t>level of involvement in AEM and AT decision-making process</a:t>
            </a:r>
            <a:endParaRPr sz="2000" dirty="0">
              <a:solidFill>
                <a:schemeClr val="dk2"/>
              </a:solidFill>
            </a:endParaRPr>
          </a:p>
          <a:p>
            <a:pPr marL="457200" lvl="0" indent="-355600" algn="l" rtl="0">
              <a:spcBef>
                <a:spcPts val="0"/>
              </a:spcBef>
              <a:spcAft>
                <a:spcPts val="0"/>
              </a:spcAft>
              <a:buClr>
                <a:schemeClr val="dk2"/>
              </a:buClr>
              <a:buSzPts val="2000"/>
              <a:buChar char="●"/>
            </a:pPr>
            <a:r>
              <a:rPr lang="en-US" sz="2000" dirty="0">
                <a:solidFill>
                  <a:schemeClr val="dk2"/>
                </a:solidFill>
              </a:rPr>
              <a:t>Collaboration with </a:t>
            </a:r>
            <a:r>
              <a:rPr lang="en-US" sz="2000" dirty="0" err="1">
                <a:solidFill>
                  <a:schemeClr val="dk2"/>
                </a:solidFill>
              </a:rPr>
              <a:t>Bookshare</a:t>
            </a:r>
            <a:r>
              <a:rPr lang="en-US" sz="2000" dirty="0">
                <a:solidFill>
                  <a:schemeClr val="dk2"/>
                </a:solidFill>
              </a:rPr>
              <a:t> </a:t>
            </a:r>
            <a:endParaRPr sz="2000" dirty="0">
              <a:solidFill>
                <a:schemeClr val="dk2"/>
              </a:solidFill>
            </a:endParaRPr>
          </a:p>
          <a:p>
            <a:pPr marL="457200" lvl="0" indent="-355600" algn="l" rtl="0">
              <a:spcBef>
                <a:spcPts val="0"/>
              </a:spcBef>
              <a:spcAft>
                <a:spcPts val="0"/>
              </a:spcAft>
              <a:buClr>
                <a:schemeClr val="dk2"/>
              </a:buClr>
              <a:buSzPts val="2000"/>
              <a:buChar char="●"/>
            </a:pPr>
            <a:r>
              <a:rPr lang="en-US" sz="2000" dirty="0">
                <a:solidFill>
                  <a:schemeClr val="dk2"/>
                </a:solidFill>
              </a:rPr>
              <a:t>Collaboration with NYPL</a:t>
            </a:r>
            <a:endParaRPr sz="2000" dirty="0">
              <a:solidFill>
                <a:schemeClr val="dk2"/>
              </a:solidFill>
            </a:endParaRPr>
          </a:p>
          <a:p>
            <a:pPr marL="457200" lvl="0" indent="-355600" algn="l" rtl="0">
              <a:spcBef>
                <a:spcPts val="0"/>
              </a:spcBef>
              <a:spcAft>
                <a:spcPts val="0"/>
              </a:spcAft>
              <a:buClr>
                <a:schemeClr val="dk2"/>
              </a:buClr>
              <a:buSzPts val="2000"/>
              <a:buChar char="●"/>
            </a:pPr>
            <a:r>
              <a:rPr lang="en-US" sz="2000" dirty="0">
                <a:solidFill>
                  <a:schemeClr val="dk2"/>
                </a:solidFill>
              </a:rPr>
              <a:t>Trainings model best practices utilizing UDL framework</a:t>
            </a:r>
            <a:endParaRPr sz="2000" dirty="0">
              <a:solidFill>
                <a:schemeClr val="dk2"/>
              </a:solidFill>
            </a:endParaRPr>
          </a:p>
          <a:p>
            <a:pPr marL="342900" lvl="0" indent="-342900" algn="l" rtl="0">
              <a:spcBef>
                <a:spcPts val="720"/>
              </a:spcBef>
              <a:spcAft>
                <a:spcPts val="0"/>
              </a:spcAft>
              <a:buNone/>
            </a:pPr>
            <a:endParaRPr sz="1800" dirty="0"/>
          </a:p>
        </p:txBody>
      </p:sp>
      <p:sp>
        <p:nvSpPr>
          <p:cNvPr id="90" name="Google Shape;90;p15"/>
          <p:cNvSpPr txBox="1">
            <a:spLocks noGrp="1"/>
          </p:cNvSpPr>
          <p:nvPr>
            <p:ph type="sldNum" idx="12"/>
          </p:nvPr>
        </p:nvSpPr>
        <p:spPr>
          <a:xfrm>
            <a:off x="8040688" y="6453188"/>
            <a:ext cx="990600" cy="2286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a:t>
            </a:fld>
            <a:endParaRPr sz="1400"/>
          </a:p>
        </p:txBody>
      </p:sp>
      <p:grpSp>
        <p:nvGrpSpPr>
          <p:cNvPr id="91" name="Google Shape;91;p15"/>
          <p:cNvGrpSpPr/>
          <p:nvPr/>
        </p:nvGrpSpPr>
        <p:grpSpPr>
          <a:xfrm>
            <a:off x="4009715" y="5203238"/>
            <a:ext cx="4753884" cy="1273762"/>
            <a:chOff x="152402" y="4060280"/>
            <a:chExt cx="4129144" cy="1182036"/>
          </a:xfrm>
        </p:grpSpPr>
        <p:pic>
          <p:nvPicPr>
            <p:cNvPr id="92" name="Google Shape;92;p15"/>
            <p:cNvPicPr preferRelativeResize="0"/>
            <p:nvPr/>
          </p:nvPicPr>
          <p:blipFill rotWithShape="1">
            <a:blip r:embed="rId3">
              <a:alphaModFix/>
            </a:blip>
            <a:srcRect t="47652" r="20051"/>
            <a:stretch/>
          </p:blipFill>
          <p:spPr>
            <a:xfrm>
              <a:off x="152401" y="4060280"/>
              <a:ext cx="4129144" cy="1133778"/>
            </a:xfrm>
            <a:prstGeom prst="rect">
              <a:avLst/>
            </a:prstGeom>
            <a:noFill/>
            <a:ln>
              <a:noFill/>
            </a:ln>
          </p:spPr>
        </p:pic>
        <p:pic>
          <p:nvPicPr>
            <p:cNvPr id="93" name="Google Shape;93;p15"/>
            <p:cNvPicPr preferRelativeResize="0"/>
            <p:nvPr/>
          </p:nvPicPr>
          <p:blipFill rotWithShape="1">
            <a:blip r:embed="rId3">
              <a:alphaModFix/>
            </a:blip>
            <a:srcRect l="78805" b="50159"/>
            <a:stretch/>
          </p:blipFill>
          <p:spPr>
            <a:xfrm>
              <a:off x="1193475" y="4108538"/>
              <a:ext cx="1149698" cy="1133778"/>
            </a:xfrm>
            <a:prstGeom prst="rect">
              <a:avLst/>
            </a:prstGeom>
            <a:noFill/>
            <a:ln>
              <a:noFill/>
            </a:ln>
          </p:spPr>
        </p:pic>
      </p:grpSp>
      <p:pic>
        <p:nvPicPr>
          <p:cNvPr id="94" name="Google Shape;94;p15"/>
          <p:cNvPicPr preferRelativeResize="0"/>
          <p:nvPr/>
        </p:nvPicPr>
        <p:blipFill rotWithShape="1">
          <a:blip r:embed="rId3">
            <a:alphaModFix/>
          </a:blip>
          <a:srcRect r="40380" b="50159"/>
          <a:stretch/>
        </p:blipFill>
        <p:spPr>
          <a:xfrm>
            <a:off x="658250" y="5297651"/>
            <a:ext cx="3324826" cy="1179349"/>
          </a:xfrm>
          <a:prstGeom prst="rect">
            <a:avLst/>
          </a:prstGeom>
          <a:noFill/>
          <a:ln>
            <a:noFill/>
          </a:ln>
        </p:spPr>
      </p:pic>
      <p:pic>
        <p:nvPicPr>
          <p:cNvPr id="95" name="Google Shape;95;p15"/>
          <p:cNvPicPr preferRelativeResize="0"/>
          <p:nvPr/>
        </p:nvPicPr>
        <p:blipFill>
          <a:blip r:embed="rId4">
            <a:alphaModFix/>
          </a:blip>
          <a:stretch>
            <a:fillRect/>
          </a:stretch>
        </p:blipFill>
        <p:spPr>
          <a:xfrm>
            <a:off x="7714375" y="2275525"/>
            <a:ext cx="1325940" cy="847725"/>
          </a:xfrm>
          <a:prstGeom prst="rect">
            <a:avLst/>
          </a:prstGeom>
          <a:noFill/>
          <a:ln>
            <a:noFill/>
          </a:ln>
        </p:spPr>
      </p:pic>
      <p:pic>
        <p:nvPicPr>
          <p:cNvPr id="96" name="Google Shape;96;p15"/>
          <p:cNvPicPr preferRelativeResize="0"/>
          <p:nvPr/>
        </p:nvPicPr>
        <p:blipFill>
          <a:blip r:embed="rId5">
            <a:alphaModFix/>
          </a:blip>
          <a:stretch>
            <a:fillRect/>
          </a:stretch>
        </p:blipFill>
        <p:spPr>
          <a:xfrm>
            <a:off x="7714375" y="1171263"/>
            <a:ext cx="1238250" cy="847725"/>
          </a:xfrm>
          <a:prstGeom prst="rect">
            <a:avLst/>
          </a:prstGeom>
          <a:noFill/>
          <a:ln>
            <a:noFill/>
          </a:ln>
        </p:spPr>
      </p:pic>
      <p:sp>
        <p:nvSpPr>
          <p:cNvPr id="97" name="Google Shape;97;p15"/>
          <p:cNvSpPr txBox="1"/>
          <p:nvPr/>
        </p:nvSpPr>
        <p:spPr>
          <a:xfrm>
            <a:off x="533400" y="4669499"/>
            <a:ext cx="7342200" cy="856500"/>
          </a:xfrm>
          <a:prstGeom prst="rect">
            <a:avLst/>
          </a:prstGeom>
          <a:noFill/>
          <a:ln>
            <a:noFill/>
          </a:ln>
        </p:spPr>
        <p:txBody>
          <a:bodyPr spcFirstLastPara="1" wrap="square" lIns="91425" tIns="91425" rIns="91425" bIns="91425" anchor="t" anchorCtr="0">
            <a:noAutofit/>
          </a:bodyPr>
          <a:lstStyle/>
          <a:p>
            <a:pPr marL="457200" lvl="0" indent="-355600" algn="l" rtl="0">
              <a:spcBef>
                <a:spcPts val="720"/>
              </a:spcBef>
              <a:spcAft>
                <a:spcPts val="0"/>
              </a:spcAft>
              <a:buClr>
                <a:schemeClr val="dk2"/>
              </a:buClr>
              <a:buSzPts val="2000"/>
              <a:buChar char="●"/>
            </a:pPr>
            <a:r>
              <a:rPr lang="en-US" sz="2000" dirty="0">
                <a:solidFill>
                  <a:schemeClr val="dk2"/>
                </a:solidFill>
              </a:rPr>
              <a:t>Educational Technology for Accessibility 201 coming soon!</a:t>
            </a:r>
            <a:endParaRPr dirty="0"/>
          </a:p>
        </p:txBody>
      </p:sp>
    </p:spTree>
    <p:extLst>
      <p:ext uri="{BB962C8B-B14F-4D97-AF65-F5344CB8AC3E}">
        <p14:creationId xmlns:p14="http://schemas.microsoft.com/office/powerpoint/2010/main" val="31732841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9">
                                            <p:txEl>
                                              <p:pRg st="0" end="0"/>
                                            </p:txEl>
                                          </p:spTgt>
                                        </p:tgtEl>
                                        <p:attrNameLst>
                                          <p:attrName>style.visibility</p:attrName>
                                        </p:attrNameLst>
                                      </p:cBhvr>
                                      <p:to>
                                        <p:strVal val="visible"/>
                                      </p:to>
                                    </p:set>
                                    <p:anim calcmode="lin" valueType="num">
                                      <p:cBhvr additive="base">
                                        <p:cTn id="7" dur="1000"/>
                                        <p:tgtEl>
                                          <p:spTgt spid="89">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89">
                                            <p:txEl>
                                              <p:pRg st="1" end="1"/>
                                            </p:txEl>
                                          </p:spTgt>
                                        </p:tgtEl>
                                        <p:attrNameLst>
                                          <p:attrName>style.visibility</p:attrName>
                                        </p:attrNameLst>
                                      </p:cBhvr>
                                      <p:to>
                                        <p:strVal val="visible"/>
                                      </p:to>
                                    </p:set>
                                    <p:anim calcmode="lin" valueType="num">
                                      <p:cBhvr additive="base">
                                        <p:cTn id="12" dur="1000"/>
                                        <p:tgtEl>
                                          <p:spTgt spid="89">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89">
                                            <p:txEl>
                                              <p:pRg st="2" end="2"/>
                                            </p:txEl>
                                          </p:spTgt>
                                        </p:tgtEl>
                                        <p:attrNameLst>
                                          <p:attrName>style.visibility</p:attrName>
                                        </p:attrNameLst>
                                      </p:cBhvr>
                                      <p:to>
                                        <p:strVal val="visible"/>
                                      </p:to>
                                    </p:set>
                                    <p:anim calcmode="lin" valueType="num">
                                      <p:cBhvr additive="base">
                                        <p:cTn id="17" dur="1000"/>
                                        <p:tgtEl>
                                          <p:spTgt spid="89">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89">
                                            <p:txEl>
                                              <p:pRg st="3" end="3"/>
                                            </p:txEl>
                                          </p:spTgt>
                                        </p:tgtEl>
                                        <p:attrNameLst>
                                          <p:attrName>style.visibility</p:attrName>
                                        </p:attrNameLst>
                                      </p:cBhvr>
                                      <p:to>
                                        <p:strVal val="visible"/>
                                      </p:to>
                                    </p:set>
                                    <p:anim calcmode="lin" valueType="num">
                                      <p:cBhvr additive="base">
                                        <p:cTn id="22" dur="1000"/>
                                        <p:tgtEl>
                                          <p:spTgt spid="89">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89">
                                            <p:txEl>
                                              <p:pRg st="4" end="4"/>
                                            </p:txEl>
                                          </p:spTgt>
                                        </p:tgtEl>
                                        <p:attrNameLst>
                                          <p:attrName>style.visibility</p:attrName>
                                        </p:attrNameLst>
                                      </p:cBhvr>
                                      <p:to>
                                        <p:strVal val="visible"/>
                                      </p:to>
                                    </p:set>
                                    <p:anim calcmode="lin" valueType="num">
                                      <p:cBhvr additive="base">
                                        <p:cTn id="27" dur="1000"/>
                                        <p:tgtEl>
                                          <p:spTgt spid="89">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89">
                                            <p:txEl>
                                              <p:pRg st="5" end="5"/>
                                            </p:txEl>
                                          </p:spTgt>
                                        </p:tgtEl>
                                        <p:attrNameLst>
                                          <p:attrName>style.visibility</p:attrName>
                                        </p:attrNameLst>
                                      </p:cBhvr>
                                      <p:to>
                                        <p:strVal val="visible"/>
                                      </p:to>
                                    </p:set>
                                    <p:anim calcmode="lin" valueType="num">
                                      <p:cBhvr additive="base">
                                        <p:cTn id="32" dur="1000"/>
                                        <p:tgtEl>
                                          <p:spTgt spid="89">
                                            <p:txEl>
                                              <p:pRg st="5" end="5"/>
                                            </p:txEl>
                                          </p:spTgt>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89">
                                            <p:txEl>
                                              <p:pRg st="6" end="6"/>
                                            </p:txEl>
                                          </p:spTgt>
                                        </p:tgtEl>
                                        <p:attrNameLst>
                                          <p:attrName>style.visibility</p:attrName>
                                        </p:attrNameLst>
                                      </p:cBhvr>
                                      <p:to>
                                        <p:strVal val="visible"/>
                                      </p:to>
                                    </p:set>
                                    <p:anim calcmode="lin" valueType="num">
                                      <p:cBhvr additive="base">
                                        <p:cTn id="37" dur="1000"/>
                                        <p:tgtEl>
                                          <p:spTgt spid="89">
                                            <p:txEl>
                                              <p:pRg st="6" end="6"/>
                                            </p:txEl>
                                          </p:spTgt>
                                        </p:tgtEl>
                                        <p:attrNameLst>
                                          <p:attrName>ppt_x</p:attrName>
                                        </p:attrNameLst>
                                      </p:cBhvr>
                                      <p:tavLst>
                                        <p:tav tm="0">
                                          <p:val>
                                            <p:strVal val="#ppt_x-1"/>
                                          </p:val>
                                        </p:tav>
                                        <p:tav tm="100000">
                                          <p:val>
                                            <p:strVal val="#ppt_x"/>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89">
                                            <p:txEl>
                                              <p:pRg st="7" end="7"/>
                                            </p:txEl>
                                          </p:spTgt>
                                        </p:tgtEl>
                                        <p:attrNameLst>
                                          <p:attrName>style.visibility</p:attrName>
                                        </p:attrNameLst>
                                      </p:cBhvr>
                                      <p:to>
                                        <p:strVal val="visible"/>
                                      </p:to>
                                    </p:set>
                                    <p:anim calcmode="lin" valueType="num">
                                      <p:cBhvr additive="base">
                                        <p:cTn id="42" dur="1000"/>
                                        <p:tgtEl>
                                          <p:spTgt spid="89">
                                            <p:txEl>
                                              <p:pRg st="7" end="7"/>
                                            </p:txEl>
                                          </p:spTgt>
                                        </p:tgtEl>
                                        <p:attrNameLst>
                                          <p:attrName>ppt_x</p:attrName>
                                        </p:attrNameLst>
                                      </p:cBhvr>
                                      <p:tavLst>
                                        <p:tav tm="0">
                                          <p:val>
                                            <p:strVal val="#ppt_x-1"/>
                                          </p:val>
                                        </p:tav>
                                        <p:tav tm="100000">
                                          <p:val>
                                            <p:strVal val="#ppt_x"/>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89">
                                            <p:txEl>
                                              <p:pRg st="8" end="8"/>
                                            </p:txEl>
                                          </p:spTgt>
                                        </p:tgtEl>
                                        <p:attrNameLst>
                                          <p:attrName>style.visibility</p:attrName>
                                        </p:attrNameLst>
                                      </p:cBhvr>
                                      <p:to>
                                        <p:strVal val="visible"/>
                                      </p:to>
                                    </p:set>
                                    <p:anim calcmode="lin" valueType="num">
                                      <p:cBhvr additive="base">
                                        <p:cTn id="47" dur="1000"/>
                                        <p:tgtEl>
                                          <p:spTgt spid="89">
                                            <p:txEl>
                                              <p:pRg st="8" end="8"/>
                                            </p:txEl>
                                          </p:spTgt>
                                        </p:tgtEl>
                                        <p:attrNameLst>
                                          <p:attrName>ppt_x</p:attrName>
                                        </p:attrNameLst>
                                      </p:cBhvr>
                                      <p:tavLst>
                                        <p:tav tm="0">
                                          <p:val>
                                            <p:strVal val="#ppt_x-1"/>
                                          </p:val>
                                        </p:tav>
                                        <p:tav tm="100000">
                                          <p:val>
                                            <p:strVal val="#ppt_x"/>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nodeType="clickEffect">
                                  <p:stCondLst>
                                    <p:cond delay="0"/>
                                  </p:stCondLst>
                                  <p:childTnLst>
                                    <p:set>
                                      <p:cBhvr>
                                        <p:cTn id="51" dur="1" fill="hold">
                                          <p:stCondLst>
                                            <p:cond delay="0"/>
                                          </p:stCondLst>
                                        </p:cTn>
                                        <p:tgtEl>
                                          <p:spTgt spid="89">
                                            <p:txEl>
                                              <p:pRg st="9" end="9"/>
                                            </p:txEl>
                                          </p:spTgt>
                                        </p:tgtEl>
                                        <p:attrNameLst>
                                          <p:attrName>style.visibility</p:attrName>
                                        </p:attrNameLst>
                                      </p:cBhvr>
                                      <p:to>
                                        <p:strVal val="visible"/>
                                      </p:to>
                                    </p:set>
                                    <p:anim calcmode="lin" valueType="num">
                                      <p:cBhvr additive="base">
                                        <p:cTn id="52" dur="1000"/>
                                        <p:tgtEl>
                                          <p:spTgt spid="89">
                                            <p:txEl>
                                              <p:pRg st="9" end="9"/>
                                            </p:txEl>
                                          </p:spTgt>
                                        </p:tgtEl>
                                        <p:attrNameLst>
                                          <p:attrName>ppt_x</p:attrName>
                                        </p:attrNameLst>
                                      </p:cBhvr>
                                      <p:tavLst>
                                        <p:tav tm="0">
                                          <p:val>
                                            <p:strVal val="#ppt_x-1"/>
                                          </p:val>
                                        </p:tav>
                                        <p:tav tm="100000">
                                          <p:val>
                                            <p:strVal val="#ppt_x"/>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89">
                                            <p:txEl>
                                              <p:pRg st="10" end="10"/>
                                            </p:txEl>
                                          </p:spTgt>
                                        </p:tgtEl>
                                        <p:attrNameLst>
                                          <p:attrName>style.visibility</p:attrName>
                                        </p:attrNameLst>
                                      </p:cBhvr>
                                      <p:to>
                                        <p:strVal val="visible"/>
                                      </p:to>
                                    </p:set>
                                    <p:anim calcmode="lin" valueType="num">
                                      <p:cBhvr additive="base">
                                        <p:cTn id="57" dur="1000"/>
                                        <p:tgtEl>
                                          <p:spTgt spid="89">
                                            <p:txEl>
                                              <p:pRg st="10" end="10"/>
                                            </p:txEl>
                                          </p:spTgt>
                                        </p:tgtEl>
                                        <p:attrNameLst>
                                          <p:attrName>ppt_x</p:attrName>
                                        </p:attrNameLst>
                                      </p:cBhvr>
                                      <p:tavLst>
                                        <p:tav tm="0">
                                          <p:val>
                                            <p:strVal val="#ppt_x-1"/>
                                          </p:val>
                                        </p:tav>
                                        <p:tav tm="100000">
                                          <p:val>
                                            <p:strVal val="#ppt_x"/>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8" fill="hold" nodeType="clickEffect">
                                  <p:stCondLst>
                                    <p:cond delay="0"/>
                                  </p:stCondLst>
                                  <p:childTnLst>
                                    <p:set>
                                      <p:cBhvr>
                                        <p:cTn id="61" dur="1" fill="hold">
                                          <p:stCondLst>
                                            <p:cond delay="0"/>
                                          </p:stCondLst>
                                        </p:cTn>
                                        <p:tgtEl>
                                          <p:spTgt spid="89">
                                            <p:txEl>
                                              <p:pRg st="11" end="11"/>
                                            </p:txEl>
                                          </p:spTgt>
                                        </p:tgtEl>
                                        <p:attrNameLst>
                                          <p:attrName>style.visibility</p:attrName>
                                        </p:attrNameLst>
                                      </p:cBhvr>
                                      <p:to>
                                        <p:strVal val="visible"/>
                                      </p:to>
                                    </p:set>
                                    <p:anim calcmode="lin" valueType="num">
                                      <p:cBhvr additive="base">
                                        <p:cTn id="62" dur="1000"/>
                                        <p:tgtEl>
                                          <p:spTgt spid="89">
                                            <p:txEl>
                                              <p:pRg st="11" end="11"/>
                                            </p:txEl>
                                          </p:spTgt>
                                        </p:tgtEl>
                                        <p:attrNameLst>
                                          <p:attrName>ppt_x</p:attrName>
                                        </p:attrNameLst>
                                      </p:cBhvr>
                                      <p:tavLst>
                                        <p:tav tm="0">
                                          <p:val>
                                            <p:strVal val="#ppt_x-1"/>
                                          </p:val>
                                        </p:tav>
                                        <p:tav tm="100000">
                                          <p:val>
                                            <p:strVal val="#ppt_x"/>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89">
                                            <p:txEl>
                                              <p:pRg st="12" end="12"/>
                                            </p:txEl>
                                          </p:spTgt>
                                        </p:tgtEl>
                                        <p:attrNameLst>
                                          <p:attrName>style.visibility</p:attrName>
                                        </p:attrNameLst>
                                      </p:cBhvr>
                                      <p:to>
                                        <p:strVal val="visible"/>
                                      </p:to>
                                    </p:set>
                                    <p:anim calcmode="lin" valueType="num">
                                      <p:cBhvr additive="base">
                                        <p:cTn id="67" dur="1000"/>
                                        <p:tgtEl>
                                          <p:spTgt spid="89">
                                            <p:txEl>
                                              <p:pRg st="12" end="12"/>
                                            </p:txEl>
                                          </p:spTgt>
                                        </p:tgtEl>
                                        <p:attrNameLst>
                                          <p:attrName>ppt_x</p:attrName>
                                        </p:attrNameLst>
                                      </p:cBhvr>
                                      <p:tavLst>
                                        <p:tav tm="0">
                                          <p:val>
                                            <p:strVal val="#ppt_x-1"/>
                                          </p:val>
                                        </p:tav>
                                        <p:tav tm="100000">
                                          <p:val>
                                            <p:strVal val="#ppt_x"/>
                                          </p:val>
                                        </p:tav>
                                      </p:tavLst>
                                    </p:anim>
                                  </p:childTnLst>
                                </p:cTn>
                              </p:par>
                            </p:childTnLst>
                          </p:cTn>
                        </p:par>
                      </p:childTnLst>
                    </p:cTn>
                  </p:par>
                  <p:par>
                    <p:cTn id="68" fill="hold">
                      <p:stCondLst>
                        <p:cond delay="indefinite"/>
                      </p:stCondLst>
                      <p:childTnLst>
                        <p:par>
                          <p:cTn id="69" fill="hold">
                            <p:stCondLst>
                              <p:cond delay="0"/>
                            </p:stCondLst>
                            <p:childTnLst>
                              <p:par>
                                <p:cTn id="70" presetID="23" presetClass="entr" presetSubtype="16" fill="hold" nodeType="clickEffect">
                                  <p:stCondLst>
                                    <p:cond delay="0"/>
                                  </p:stCondLst>
                                  <p:childTnLst>
                                    <p:set>
                                      <p:cBhvr>
                                        <p:cTn id="71" dur="1" fill="hold">
                                          <p:stCondLst>
                                            <p:cond delay="0"/>
                                          </p:stCondLst>
                                        </p:cTn>
                                        <p:tgtEl>
                                          <p:spTgt spid="97"/>
                                        </p:tgtEl>
                                        <p:attrNameLst>
                                          <p:attrName>style.visibility</p:attrName>
                                        </p:attrNameLst>
                                      </p:cBhvr>
                                      <p:to>
                                        <p:strVal val="visible"/>
                                      </p:to>
                                    </p:set>
                                    <p:anim calcmode="lin" valueType="num">
                                      <p:cBhvr additive="base">
                                        <p:cTn id="72" dur="1000"/>
                                        <p:tgtEl>
                                          <p:spTgt spid="97"/>
                                        </p:tgtEl>
                                        <p:attrNameLst>
                                          <p:attrName>ppt_w</p:attrName>
                                        </p:attrNameLst>
                                      </p:cBhvr>
                                      <p:tavLst>
                                        <p:tav tm="0">
                                          <p:val>
                                            <p:strVal val="0"/>
                                          </p:val>
                                        </p:tav>
                                        <p:tav tm="100000">
                                          <p:val>
                                            <p:strVal val="#ppt_w"/>
                                          </p:val>
                                        </p:tav>
                                      </p:tavLst>
                                    </p:anim>
                                    <p:anim calcmode="lin" valueType="num">
                                      <p:cBhvr additive="base">
                                        <p:cTn id="73" dur="1000"/>
                                        <p:tgtEl>
                                          <p:spTgt spid="9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138125" y="355225"/>
            <a:ext cx="8466600" cy="552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4000" dirty="0"/>
              <a:t>NYCDOE and NYPL Collaboration</a:t>
            </a:r>
            <a:endParaRPr sz="4000" dirty="0"/>
          </a:p>
        </p:txBody>
      </p:sp>
      <p:sp>
        <p:nvSpPr>
          <p:cNvPr id="104" name="Google Shape;104;p16"/>
          <p:cNvSpPr txBox="1">
            <a:spLocks noGrp="1"/>
          </p:cNvSpPr>
          <p:nvPr>
            <p:ph type="sldNum" idx="12"/>
          </p:nvPr>
        </p:nvSpPr>
        <p:spPr>
          <a:xfrm>
            <a:off x="8040688" y="6453188"/>
            <a:ext cx="990600" cy="2286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sz="1400"/>
          </a:p>
        </p:txBody>
      </p:sp>
      <p:pic>
        <p:nvPicPr>
          <p:cNvPr id="105" name="Google Shape;105;p16" descr="image of new york public library logo"/>
          <p:cNvPicPr preferRelativeResize="0"/>
          <p:nvPr/>
        </p:nvPicPr>
        <p:blipFill>
          <a:blip r:embed="rId3">
            <a:alphaModFix/>
          </a:blip>
          <a:stretch>
            <a:fillRect/>
          </a:stretch>
        </p:blipFill>
        <p:spPr>
          <a:xfrm>
            <a:off x="7747150" y="762000"/>
            <a:ext cx="1284151" cy="899350"/>
          </a:xfrm>
          <a:prstGeom prst="rect">
            <a:avLst/>
          </a:prstGeom>
          <a:noFill/>
          <a:ln>
            <a:noFill/>
          </a:ln>
        </p:spPr>
      </p:pic>
      <p:pic>
        <p:nvPicPr>
          <p:cNvPr id="106" name="Google Shape;106;p16"/>
          <p:cNvPicPr preferRelativeResize="0"/>
          <p:nvPr/>
        </p:nvPicPr>
        <p:blipFill>
          <a:blip r:embed="rId4">
            <a:alphaModFix/>
          </a:blip>
          <a:stretch>
            <a:fillRect/>
          </a:stretch>
        </p:blipFill>
        <p:spPr>
          <a:xfrm>
            <a:off x="6445908" y="771524"/>
            <a:ext cx="1284150" cy="880302"/>
          </a:xfrm>
          <a:prstGeom prst="rect">
            <a:avLst/>
          </a:prstGeom>
          <a:noFill/>
          <a:ln>
            <a:noFill/>
          </a:ln>
        </p:spPr>
      </p:pic>
      <p:sp>
        <p:nvSpPr>
          <p:cNvPr id="107" name="Google Shape;107;p16"/>
          <p:cNvSpPr txBox="1"/>
          <p:nvPr/>
        </p:nvSpPr>
        <p:spPr>
          <a:xfrm>
            <a:off x="0" y="907825"/>
            <a:ext cx="9144000" cy="5239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800" b="1" dirty="0">
                <a:solidFill>
                  <a:schemeClr val="dk2"/>
                </a:solidFill>
              </a:rPr>
              <a:t>What made this partnership work? </a:t>
            </a:r>
            <a:endParaRPr sz="1800" b="1" dirty="0">
              <a:solidFill>
                <a:schemeClr val="dk2"/>
              </a:solidFill>
            </a:endParaRPr>
          </a:p>
          <a:p>
            <a:pPr marL="457200" lvl="0" indent="-336550" algn="l" rtl="0">
              <a:lnSpc>
                <a:spcPct val="115000"/>
              </a:lnSpc>
              <a:spcBef>
                <a:spcPts val="0"/>
              </a:spcBef>
              <a:spcAft>
                <a:spcPts val="0"/>
              </a:spcAft>
              <a:buClr>
                <a:schemeClr val="dk2"/>
              </a:buClr>
              <a:buSzPts val="1700"/>
              <a:buChar char="●"/>
            </a:pPr>
            <a:r>
              <a:rPr lang="en-US" sz="1700" dirty="0">
                <a:solidFill>
                  <a:schemeClr val="dk2"/>
                </a:solidFill>
              </a:rPr>
              <a:t>We were lucky that we were put in contact through </a:t>
            </a:r>
            <a:r>
              <a:rPr lang="en-US" sz="1700" dirty="0" err="1">
                <a:solidFill>
                  <a:schemeClr val="dk2"/>
                </a:solidFill>
              </a:rPr>
              <a:t>Bookshare</a:t>
            </a:r>
            <a:r>
              <a:rPr lang="en-US" sz="1700" dirty="0">
                <a:solidFill>
                  <a:schemeClr val="dk2"/>
                </a:solidFill>
              </a:rPr>
              <a:t> </a:t>
            </a:r>
            <a:endParaRPr sz="1700" dirty="0">
              <a:solidFill>
                <a:schemeClr val="dk2"/>
              </a:solidFill>
            </a:endParaRPr>
          </a:p>
          <a:p>
            <a:pPr marL="457200" lvl="0" indent="-336550" algn="l" rtl="0">
              <a:lnSpc>
                <a:spcPct val="115000"/>
              </a:lnSpc>
              <a:spcBef>
                <a:spcPts val="0"/>
              </a:spcBef>
              <a:spcAft>
                <a:spcPts val="0"/>
              </a:spcAft>
              <a:buClr>
                <a:schemeClr val="dk2"/>
              </a:buClr>
              <a:buSzPts val="1700"/>
              <a:buChar char="●"/>
            </a:pPr>
            <a:r>
              <a:rPr lang="en-US" sz="1700" dirty="0">
                <a:solidFill>
                  <a:schemeClr val="dk2"/>
                </a:solidFill>
              </a:rPr>
              <a:t>We were directly aligned in our mission of getting accessible materials to our students and families of NYC </a:t>
            </a:r>
            <a:endParaRPr sz="1700" dirty="0">
              <a:solidFill>
                <a:schemeClr val="dk2"/>
              </a:solidFill>
            </a:endParaRPr>
          </a:p>
          <a:p>
            <a:pPr marL="457200" lvl="0" indent="-336550" algn="l" rtl="0">
              <a:lnSpc>
                <a:spcPct val="115000"/>
              </a:lnSpc>
              <a:spcBef>
                <a:spcPts val="0"/>
              </a:spcBef>
              <a:spcAft>
                <a:spcPts val="0"/>
              </a:spcAft>
              <a:buClr>
                <a:schemeClr val="dk2"/>
              </a:buClr>
              <a:buSzPts val="1700"/>
              <a:buChar char="●"/>
            </a:pPr>
            <a:r>
              <a:rPr lang="en-US" sz="1700" dirty="0">
                <a:solidFill>
                  <a:schemeClr val="dk2"/>
                </a:solidFill>
              </a:rPr>
              <a:t>We frequently communicated to collaborate on the development of this training </a:t>
            </a:r>
            <a:endParaRPr sz="1700" dirty="0">
              <a:solidFill>
                <a:schemeClr val="dk2"/>
              </a:solidFill>
            </a:endParaRPr>
          </a:p>
          <a:p>
            <a:pPr marL="914400" lvl="1" indent="-336550" algn="l" rtl="0">
              <a:lnSpc>
                <a:spcPct val="115000"/>
              </a:lnSpc>
              <a:spcBef>
                <a:spcPts val="0"/>
              </a:spcBef>
              <a:spcAft>
                <a:spcPts val="0"/>
              </a:spcAft>
              <a:buClr>
                <a:schemeClr val="dk2"/>
              </a:buClr>
              <a:buSzPts val="1700"/>
              <a:buChar char="○"/>
            </a:pPr>
            <a:r>
              <a:rPr lang="en-US" sz="1700" dirty="0">
                <a:solidFill>
                  <a:schemeClr val="dk2"/>
                </a:solidFill>
              </a:rPr>
              <a:t>specifically how to include Talking Books/BARD and other public library resources </a:t>
            </a:r>
            <a:endParaRPr sz="1700" dirty="0">
              <a:solidFill>
                <a:schemeClr val="dk2"/>
              </a:solidFill>
            </a:endParaRPr>
          </a:p>
          <a:p>
            <a:pPr marL="457200" lvl="0" indent="-336550" algn="l" rtl="0">
              <a:lnSpc>
                <a:spcPct val="115000"/>
              </a:lnSpc>
              <a:spcBef>
                <a:spcPts val="0"/>
              </a:spcBef>
              <a:spcAft>
                <a:spcPts val="0"/>
              </a:spcAft>
              <a:buClr>
                <a:schemeClr val="dk2"/>
              </a:buClr>
              <a:buSzPts val="1700"/>
              <a:buChar char="●"/>
            </a:pPr>
            <a:r>
              <a:rPr lang="en-US" sz="1700" dirty="0">
                <a:solidFill>
                  <a:schemeClr val="dk2"/>
                </a:solidFill>
              </a:rPr>
              <a:t>Andrew Heiskell Library offered space to host trainings so that our educators became familiar with the space, resources and staff</a:t>
            </a:r>
            <a:endParaRPr sz="1700" dirty="0">
              <a:solidFill>
                <a:schemeClr val="dk2"/>
              </a:solidFill>
            </a:endParaRPr>
          </a:p>
          <a:p>
            <a:pPr marL="457200" lvl="0" indent="0" algn="l" rtl="0">
              <a:lnSpc>
                <a:spcPct val="115000"/>
              </a:lnSpc>
              <a:spcBef>
                <a:spcPts val="0"/>
              </a:spcBef>
              <a:spcAft>
                <a:spcPts val="0"/>
              </a:spcAft>
              <a:buNone/>
            </a:pPr>
            <a:endParaRPr sz="1700" dirty="0">
              <a:solidFill>
                <a:schemeClr val="dk2"/>
              </a:solidFill>
            </a:endParaRPr>
          </a:p>
          <a:p>
            <a:pPr marL="457200" lvl="0" indent="-336550" algn="l" rtl="0">
              <a:lnSpc>
                <a:spcPct val="115000"/>
              </a:lnSpc>
              <a:spcBef>
                <a:spcPts val="0"/>
              </a:spcBef>
              <a:spcAft>
                <a:spcPts val="0"/>
              </a:spcAft>
              <a:buClr>
                <a:schemeClr val="dk2"/>
              </a:buClr>
              <a:buSzPts val="1700"/>
              <a:buChar char="●"/>
            </a:pPr>
            <a:r>
              <a:rPr lang="en-US" sz="1700" dirty="0">
                <a:solidFill>
                  <a:schemeClr val="dk2"/>
                </a:solidFill>
              </a:rPr>
              <a:t>...it also made it easy for staff to pop in regularly to give talks and answer school-specific questions </a:t>
            </a:r>
            <a:endParaRPr sz="1700" dirty="0">
              <a:solidFill>
                <a:schemeClr val="dk2"/>
              </a:solidFill>
            </a:endParaRPr>
          </a:p>
          <a:p>
            <a:pPr marL="457200" lvl="0" indent="-336550" algn="l" rtl="0">
              <a:lnSpc>
                <a:spcPct val="115000"/>
              </a:lnSpc>
              <a:spcBef>
                <a:spcPts val="0"/>
              </a:spcBef>
              <a:spcAft>
                <a:spcPts val="0"/>
              </a:spcAft>
              <a:buClr>
                <a:schemeClr val="dk2"/>
              </a:buClr>
              <a:buSzPts val="1700"/>
              <a:buChar char="●"/>
            </a:pPr>
            <a:r>
              <a:rPr lang="en-US" sz="1700" dirty="0">
                <a:solidFill>
                  <a:schemeClr val="dk2"/>
                </a:solidFill>
              </a:rPr>
              <a:t>Attending trainings at the library also allowed participants to easily sign up for Talking Books/BARD and library cards (this was a required part of the training - and incentivized!) </a:t>
            </a:r>
            <a:endParaRPr sz="1700" dirty="0">
              <a:solidFill>
                <a:schemeClr val="dk2"/>
              </a:solidFill>
            </a:endParaRPr>
          </a:p>
          <a:p>
            <a:pPr marL="457200" lvl="0" indent="-336550" algn="l" rtl="0">
              <a:lnSpc>
                <a:spcPct val="115000"/>
              </a:lnSpc>
              <a:spcBef>
                <a:spcPts val="0"/>
              </a:spcBef>
              <a:spcAft>
                <a:spcPts val="0"/>
              </a:spcAft>
              <a:buClr>
                <a:schemeClr val="dk2"/>
              </a:buClr>
              <a:buSzPts val="1700"/>
              <a:buChar char="●"/>
            </a:pPr>
            <a:r>
              <a:rPr lang="en-US" sz="1700" dirty="0">
                <a:solidFill>
                  <a:schemeClr val="dk2"/>
                </a:solidFill>
              </a:rPr>
              <a:t>Offering participants a tour gave them a fuller understanding of the Talking Books library and gave them ideas for future class field trips</a:t>
            </a:r>
            <a:endParaRPr sz="1700" dirty="0">
              <a:solidFill>
                <a:schemeClr val="dk2"/>
              </a:solidFill>
            </a:endParaRPr>
          </a:p>
          <a:p>
            <a:pPr marL="457200" lvl="0" indent="-336550" algn="l" rtl="0">
              <a:lnSpc>
                <a:spcPct val="115000"/>
              </a:lnSpc>
              <a:spcBef>
                <a:spcPts val="0"/>
              </a:spcBef>
              <a:spcAft>
                <a:spcPts val="0"/>
              </a:spcAft>
              <a:buClr>
                <a:schemeClr val="dk2"/>
              </a:buClr>
              <a:buSzPts val="1700"/>
              <a:buChar char="●"/>
            </a:pPr>
            <a:r>
              <a:rPr lang="en-US" sz="1700" dirty="0">
                <a:solidFill>
                  <a:schemeClr val="dk2"/>
                </a:solidFill>
              </a:rPr>
              <a:t>We UNDERSTOOD each other’s mission and spent time learning about what each others teams do, and that led to more ideas of how to connect as well. </a:t>
            </a:r>
            <a:endParaRPr sz="1700" dirty="0">
              <a:solidFill>
                <a:schemeClr val="dk2"/>
              </a:solidFill>
            </a:endParaRPr>
          </a:p>
          <a:p>
            <a:pPr marL="0" lvl="0" indent="0" algn="l" rtl="0">
              <a:lnSpc>
                <a:spcPct val="115000"/>
              </a:lnSpc>
              <a:spcBef>
                <a:spcPts val="0"/>
              </a:spcBef>
              <a:spcAft>
                <a:spcPts val="0"/>
              </a:spcAft>
              <a:buNone/>
            </a:pPr>
            <a:endParaRPr sz="1100" dirty="0">
              <a:solidFill>
                <a:schemeClr val="dk2"/>
              </a:solidFill>
            </a:endParaRPr>
          </a:p>
          <a:p>
            <a:pPr marL="0" lvl="0" indent="0" algn="l" rtl="0">
              <a:lnSpc>
                <a:spcPct val="115000"/>
              </a:lnSpc>
              <a:spcBef>
                <a:spcPts val="0"/>
              </a:spcBef>
              <a:spcAft>
                <a:spcPts val="0"/>
              </a:spcAft>
              <a:buNone/>
            </a:pPr>
            <a:endParaRPr sz="1100" dirty="0">
              <a:solidFill>
                <a:schemeClr val="dk2"/>
              </a:solidFill>
            </a:endParaRPr>
          </a:p>
          <a:p>
            <a:pPr marL="0" lvl="0" indent="0" algn="l" rtl="0">
              <a:lnSpc>
                <a:spcPct val="115000"/>
              </a:lnSpc>
              <a:spcBef>
                <a:spcPts val="0"/>
              </a:spcBef>
              <a:spcAft>
                <a:spcPts val="0"/>
              </a:spcAft>
              <a:buNone/>
            </a:pPr>
            <a:endParaRPr sz="1100" dirty="0">
              <a:solidFill>
                <a:schemeClr val="dk2"/>
              </a:solidFill>
            </a:endParaRPr>
          </a:p>
          <a:p>
            <a:pPr marL="0" lvl="0" indent="0" algn="l" rtl="0">
              <a:lnSpc>
                <a:spcPct val="115000"/>
              </a:lnSpc>
              <a:spcBef>
                <a:spcPts val="0"/>
              </a:spcBef>
              <a:spcAft>
                <a:spcPts val="0"/>
              </a:spcAft>
              <a:buNone/>
            </a:pPr>
            <a:endParaRPr sz="1100" dirty="0">
              <a:solidFill>
                <a:schemeClr val="dk2"/>
              </a:solidFill>
            </a:endParaRPr>
          </a:p>
          <a:p>
            <a:pPr marL="0" lvl="0" indent="0" algn="l" rtl="0">
              <a:lnSpc>
                <a:spcPct val="115000"/>
              </a:lnSpc>
              <a:spcBef>
                <a:spcPts val="0"/>
              </a:spcBef>
              <a:spcAft>
                <a:spcPts val="0"/>
              </a:spcAft>
              <a:buNone/>
            </a:pPr>
            <a:endParaRPr dirty="0">
              <a:solidFill>
                <a:schemeClr val="dk2"/>
              </a:solidFill>
            </a:endParaRPr>
          </a:p>
        </p:txBody>
      </p:sp>
    </p:spTree>
    <p:extLst>
      <p:ext uri="{BB962C8B-B14F-4D97-AF65-F5344CB8AC3E}">
        <p14:creationId xmlns:p14="http://schemas.microsoft.com/office/powerpoint/2010/main" val="466477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7"/>
          <p:cNvSpPr txBox="1">
            <a:spLocks noGrp="1"/>
          </p:cNvSpPr>
          <p:nvPr>
            <p:ph type="title"/>
          </p:nvPr>
        </p:nvSpPr>
        <p:spPr>
          <a:xfrm>
            <a:off x="138125" y="355225"/>
            <a:ext cx="8466600" cy="552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NYCDOE and NYPL Collaboration</a:t>
            </a:r>
            <a:endParaRPr/>
          </a:p>
        </p:txBody>
      </p:sp>
      <p:sp>
        <p:nvSpPr>
          <p:cNvPr id="114" name="Google Shape;114;p17"/>
          <p:cNvSpPr txBox="1">
            <a:spLocks noGrp="1"/>
          </p:cNvSpPr>
          <p:nvPr>
            <p:ph type="sldNum" idx="12"/>
          </p:nvPr>
        </p:nvSpPr>
        <p:spPr>
          <a:xfrm>
            <a:off x="8040688" y="6453188"/>
            <a:ext cx="990600" cy="2286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sz="1400"/>
          </a:p>
        </p:txBody>
      </p:sp>
      <p:pic>
        <p:nvPicPr>
          <p:cNvPr id="115" name="Google Shape;115;p17" descr="image of new york public library logo"/>
          <p:cNvPicPr preferRelativeResize="0"/>
          <p:nvPr/>
        </p:nvPicPr>
        <p:blipFill>
          <a:blip r:embed="rId3">
            <a:alphaModFix/>
          </a:blip>
          <a:stretch>
            <a:fillRect/>
          </a:stretch>
        </p:blipFill>
        <p:spPr>
          <a:xfrm>
            <a:off x="7710224" y="827000"/>
            <a:ext cx="1284151" cy="899350"/>
          </a:xfrm>
          <a:prstGeom prst="rect">
            <a:avLst/>
          </a:prstGeom>
          <a:noFill/>
          <a:ln>
            <a:noFill/>
          </a:ln>
        </p:spPr>
      </p:pic>
      <p:pic>
        <p:nvPicPr>
          <p:cNvPr id="116" name="Google Shape;116;p17"/>
          <p:cNvPicPr preferRelativeResize="0"/>
          <p:nvPr/>
        </p:nvPicPr>
        <p:blipFill>
          <a:blip r:embed="rId4">
            <a:alphaModFix/>
          </a:blip>
          <a:stretch>
            <a:fillRect/>
          </a:stretch>
        </p:blipFill>
        <p:spPr>
          <a:xfrm>
            <a:off x="6324600" y="846048"/>
            <a:ext cx="1284150" cy="880302"/>
          </a:xfrm>
          <a:prstGeom prst="rect">
            <a:avLst/>
          </a:prstGeom>
          <a:noFill/>
          <a:ln>
            <a:noFill/>
          </a:ln>
        </p:spPr>
      </p:pic>
      <p:sp>
        <p:nvSpPr>
          <p:cNvPr id="117" name="Google Shape;117;p17"/>
          <p:cNvSpPr txBox="1"/>
          <p:nvPr/>
        </p:nvSpPr>
        <p:spPr>
          <a:xfrm>
            <a:off x="327550" y="1153025"/>
            <a:ext cx="8403000" cy="4953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a:solidFill>
                  <a:schemeClr val="dk2"/>
                </a:solidFill>
              </a:rPr>
              <a:t>Continued benefits...</a:t>
            </a:r>
            <a:endParaRPr sz="2400" b="1">
              <a:solidFill>
                <a:schemeClr val="dk2"/>
              </a:solidFill>
            </a:endParaRPr>
          </a:p>
          <a:p>
            <a:pPr marL="0" lvl="0" indent="0" algn="l" rtl="0">
              <a:lnSpc>
                <a:spcPct val="115000"/>
              </a:lnSpc>
              <a:spcBef>
                <a:spcPts val="0"/>
              </a:spcBef>
              <a:spcAft>
                <a:spcPts val="0"/>
              </a:spcAft>
              <a:buNone/>
            </a:pPr>
            <a:endParaRPr>
              <a:solidFill>
                <a:schemeClr val="dk2"/>
              </a:solidFill>
            </a:endParaRPr>
          </a:p>
          <a:p>
            <a:pPr marL="0" lvl="0" indent="0" algn="l" rtl="0">
              <a:lnSpc>
                <a:spcPct val="115000"/>
              </a:lnSpc>
              <a:spcBef>
                <a:spcPts val="0"/>
              </a:spcBef>
              <a:spcAft>
                <a:spcPts val="0"/>
              </a:spcAft>
              <a:buNone/>
            </a:pPr>
            <a:r>
              <a:rPr lang="en-US" sz="1700">
                <a:solidFill>
                  <a:schemeClr val="dk2"/>
                </a:solidFill>
              </a:rPr>
              <a:t>All the places we have highlighted resources at NYPL and Talking Books:</a:t>
            </a:r>
            <a:endParaRPr sz="1700">
              <a:solidFill>
                <a:schemeClr val="dk2"/>
              </a:solidFill>
            </a:endParaRPr>
          </a:p>
          <a:p>
            <a:pPr marL="457200" lvl="0" indent="-336550" algn="l" rtl="0">
              <a:lnSpc>
                <a:spcPct val="115000"/>
              </a:lnSpc>
              <a:spcBef>
                <a:spcPts val="0"/>
              </a:spcBef>
              <a:spcAft>
                <a:spcPts val="0"/>
              </a:spcAft>
              <a:buClr>
                <a:schemeClr val="dk2"/>
              </a:buClr>
              <a:buSzPts val="1700"/>
              <a:buChar char="●"/>
            </a:pPr>
            <a:r>
              <a:rPr lang="en-US" sz="1700">
                <a:solidFill>
                  <a:schemeClr val="dk2"/>
                </a:solidFill>
              </a:rPr>
              <a:t>Educational Technology for Accessibility, 2018-19 school year </a:t>
            </a:r>
            <a:endParaRPr sz="1700">
              <a:solidFill>
                <a:schemeClr val="dk2"/>
              </a:solidFill>
            </a:endParaRPr>
          </a:p>
          <a:p>
            <a:pPr marL="457200" lvl="0" indent="-336550" algn="l" rtl="0">
              <a:lnSpc>
                <a:spcPct val="115000"/>
              </a:lnSpc>
              <a:spcBef>
                <a:spcPts val="0"/>
              </a:spcBef>
              <a:spcAft>
                <a:spcPts val="0"/>
              </a:spcAft>
              <a:buClr>
                <a:schemeClr val="dk2"/>
              </a:buClr>
              <a:buSzPts val="1700"/>
              <a:buChar char="●"/>
            </a:pPr>
            <a:r>
              <a:rPr lang="en-US" sz="1700">
                <a:solidFill>
                  <a:schemeClr val="dk2"/>
                </a:solidFill>
              </a:rPr>
              <a:t>Everyone Reading Conference, March 2019</a:t>
            </a:r>
            <a:endParaRPr sz="1700">
              <a:solidFill>
                <a:schemeClr val="dk2"/>
              </a:solidFill>
            </a:endParaRPr>
          </a:p>
          <a:p>
            <a:pPr marL="457200" lvl="0" indent="-336550" algn="l" rtl="0">
              <a:lnSpc>
                <a:spcPct val="115000"/>
              </a:lnSpc>
              <a:spcBef>
                <a:spcPts val="0"/>
              </a:spcBef>
              <a:spcAft>
                <a:spcPts val="0"/>
              </a:spcAft>
              <a:buClr>
                <a:schemeClr val="dk2"/>
              </a:buClr>
              <a:buSzPts val="1700"/>
              <a:buChar char="●"/>
            </a:pPr>
            <a:r>
              <a:rPr lang="en-US" sz="1700">
                <a:solidFill>
                  <a:schemeClr val="dk2"/>
                </a:solidFill>
              </a:rPr>
              <a:t>Center for Assistive Technology AEM Training, April 2019</a:t>
            </a:r>
            <a:endParaRPr sz="1700">
              <a:solidFill>
                <a:schemeClr val="dk2"/>
              </a:solidFill>
            </a:endParaRPr>
          </a:p>
          <a:p>
            <a:pPr marL="457200" lvl="0" indent="-336550" algn="l" rtl="0">
              <a:lnSpc>
                <a:spcPct val="115000"/>
              </a:lnSpc>
              <a:spcBef>
                <a:spcPts val="0"/>
              </a:spcBef>
              <a:spcAft>
                <a:spcPts val="0"/>
              </a:spcAft>
              <a:buClr>
                <a:schemeClr val="dk2"/>
              </a:buClr>
              <a:buSzPts val="1700"/>
              <a:buChar char="●"/>
            </a:pPr>
            <a:r>
              <a:rPr lang="en-US" sz="1700">
                <a:solidFill>
                  <a:schemeClr val="dk2"/>
                </a:solidFill>
              </a:rPr>
              <a:t>Supervisors of Psychologists Training, April 2019</a:t>
            </a:r>
            <a:endParaRPr sz="1700">
              <a:solidFill>
                <a:schemeClr val="dk2"/>
              </a:solidFill>
            </a:endParaRPr>
          </a:p>
          <a:p>
            <a:pPr marL="0" lvl="0" indent="0" algn="l" rtl="0">
              <a:lnSpc>
                <a:spcPct val="115000"/>
              </a:lnSpc>
              <a:spcBef>
                <a:spcPts val="0"/>
              </a:spcBef>
              <a:spcAft>
                <a:spcPts val="0"/>
              </a:spcAft>
              <a:buNone/>
            </a:pPr>
            <a:endParaRPr sz="1700">
              <a:solidFill>
                <a:schemeClr val="dk2"/>
              </a:solidFill>
            </a:endParaRPr>
          </a:p>
          <a:p>
            <a:pPr marL="0" lvl="0" indent="0" algn="l" rtl="0">
              <a:lnSpc>
                <a:spcPct val="115000"/>
              </a:lnSpc>
              <a:spcBef>
                <a:spcPts val="0"/>
              </a:spcBef>
              <a:spcAft>
                <a:spcPts val="0"/>
              </a:spcAft>
              <a:buNone/>
            </a:pPr>
            <a:r>
              <a:rPr lang="en-US" sz="1700">
                <a:solidFill>
                  <a:schemeClr val="dk2"/>
                </a:solidFill>
              </a:rPr>
              <a:t>Future collaborations: </a:t>
            </a:r>
            <a:endParaRPr sz="1700">
              <a:solidFill>
                <a:schemeClr val="dk2"/>
              </a:solidFill>
            </a:endParaRPr>
          </a:p>
          <a:p>
            <a:pPr marL="457200" lvl="0" indent="-336550" algn="l" rtl="0">
              <a:lnSpc>
                <a:spcPct val="115000"/>
              </a:lnSpc>
              <a:spcBef>
                <a:spcPts val="0"/>
              </a:spcBef>
              <a:spcAft>
                <a:spcPts val="0"/>
              </a:spcAft>
              <a:buClr>
                <a:schemeClr val="dk2"/>
              </a:buClr>
              <a:buSzPts val="1700"/>
              <a:buChar char="●"/>
            </a:pPr>
            <a:r>
              <a:rPr lang="en-US" sz="1700">
                <a:solidFill>
                  <a:schemeClr val="dk2"/>
                </a:solidFill>
              </a:rPr>
              <a:t>Educational Technology for Accessibility, 2019-20 school year </a:t>
            </a:r>
            <a:endParaRPr sz="1700">
              <a:solidFill>
                <a:schemeClr val="dk2"/>
              </a:solidFill>
            </a:endParaRPr>
          </a:p>
          <a:p>
            <a:pPr marL="457200" lvl="0" indent="-336550" algn="l" rtl="0">
              <a:lnSpc>
                <a:spcPct val="115000"/>
              </a:lnSpc>
              <a:spcBef>
                <a:spcPts val="0"/>
              </a:spcBef>
              <a:spcAft>
                <a:spcPts val="0"/>
              </a:spcAft>
              <a:buClr>
                <a:schemeClr val="dk2"/>
              </a:buClr>
              <a:buSzPts val="1700"/>
              <a:buChar char="●"/>
            </a:pPr>
            <a:r>
              <a:rPr lang="en-US" sz="1700">
                <a:solidFill>
                  <a:schemeClr val="dk2"/>
                </a:solidFill>
              </a:rPr>
              <a:t>NYCDOE AT Expo </a:t>
            </a:r>
            <a:endParaRPr sz="1700">
              <a:solidFill>
                <a:schemeClr val="dk2"/>
              </a:solidFill>
            </a:endParaRPr>
          </a:p>
          <a:p>
            <a:pPr marL="457200" lvl="0" indent="-336550" algn="l" rtl="0">
              <a:lnSpc>
                <a:spcPct val="115000"/>
              </a:lnSpc>
              <a:spcBef>
                <a:spcPts val="0"/>
              </a:spcBef>
              <a:spcAft>
                <a:spcPts val="0"/>
              </a:spcAft>
              <a:buClr>
                <a:schemeClr val="dk2"/>
              </a:buClr>
              <a:buSzPts val="1700"/>
              <a:buChar char="●"/>
            </a:pPr>
            <a:r>
              <a:rPr lang="en-US" sz="1700">
                <a:solidFill>
                  <a:schemeClr val="dk2"/>
                </a:solidFill>
              </a:rPr>
              <a:t>Potential to offer continuing education credits in the future </a:t>
            </a:r>
            <a:endParaRPr sz="1700">
              <a:solidFill>
                <a:schemeClr val="dk2"/>
              </a:solidFill>
            </a:endParaRPr>
          </a:p>
          <a:p>
            <a:pPr marL="0" lvl="0" indent="0" algn="l" rtl="0">
              <a:lnSpc>
                <a:spcPct val="115000"/>
              </a:lnSpc>
              <a:spcBef>
                <a:spcPts val="0"/>
              </a:spcBef>
              <a:spcAft>
                <a:spcPts val="0"/>
              </a:spcAft>
              <a:buNone/>
            </a:pPr>
            <a:endParaRPr sz="1100">
              <a:solidFill>
                <a:schemeClr val="dk2"/>
              </a:solidFill>
            </a:endParaRPr>
          </a:p>
          <a:p>
            <a:pPr marL="0" lvl="0" indent="0" algn="l" rtl="0">
              <a:lnSpc>
                <a:spcPct val="115000"/>
              </a:lnSpc>
              <a:spcBef>
                <a:spcPts val="0"/>
              </a:spcBef>
              <a:spcAft>
                <a:spcPts val="0"/>
              </a:spcAft>
              <a:buNone/>
            </a:pPr>
            <a:endParaRPr sz="1100">
              <a:solidFill>
                <a:schemeClr val="dk2"/>
              </a:solidFill>
            </a:endParaRPr>
          </a:p>
          <a:p>
            <a:pPr marL="0" lvl="0" indent="0" algn="l" rtl="0">
              <a:lnSpc>
                <a:spcPct val="115000"/>
              </a:lnSpc>
              <a:spcBef>
                <a:spcPts val="0"/>
              </a:spcBef>
              <a:spcAft>
                <a:spcPts val="0"/>
              </a:spcAft>
              <a:buNone/>
            </a:pPr>
            <a:endParaRPr sz="1100">
              <a:solidFill>
                <a:schemeClr val="dk2"/>
              </a:solidFill>
            </a:endParaRPr>
          </a:p>
          <a:p>
            <a:pPr marL="0" lvl="0" indent="0" algn="l" rtl="0">
              <a:lnSpc>
                <a:spcPct val="115000"/>
              </a:lnSpc>
              <a:spcBef>
                <a:spcPts val="0"/>
              </a:spcBef>
              <a:spcAft>
                <a:spcPts val="0"/>
              </a:spcAft>
              <a:buNone/>
            </a:pPr>
            <a:endParaRPr>
              <a:solidFill>
                <a:schemeClr val="dk2"/>
              </a:solidFill>
            </a:endParaRPr>
          </a:p>
        </p:txBody>
      </p:sp>
      <p:pic>
        <p:nvPicPr>
          <p:cNvPr id="118" name="Google Shape;118;p17"/>
          <p:cNvPicPr preferRelativeResize="0"/>
          <p:nvPr/>
        </p:nvPicPr>
        <p:blipFill>
          <a:blip r:embed="rId5">
            <a:alphaModFix/>
          </a:blip>
          <a:stretch>
            <a:fillRect/>
          </a:stretch>
        </p:blipFill>
        <p:spPr>
          <a:xfrm>
            <a:off x="3566109" y="5029200"/>
            <a:ext cx="2049475" cy="1535125"/>
          </a:xfrm>
          <a:prstGeom prst="rect">
            <a:avLst/>
          </a:prstGeom>
          <a:noFill/>
          <a:ln>
            <a:noFill/>
          </a:ln>
        </p:spPr>
      </p:pic>
    </p:spTree>
    <p:extLst>
      <p:ext uri="{BB962C8B-B14F-4D97-AF65-F5344CB8AC3E}">
        <p14:creationId xmlns:p14="http://schemas.microsoft.com/office/powerpoint/2010/main" val="1104902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8"/>
          <p:cNvSpPr txBox="1">
            <a:spLocks noGrp="1"/>
          </p:cNvSpPr>
          <p:nvPr>
            <p:ph type="title"/>
          </p:nvPr>
        </p:nvSpPr>
        <p:spPr>
          <a:xfrm>
            <a:off x="393700" y="152400"/>
            <a:ext cx="7772400" cy="1066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dirty="0"/>
              <a:t>Tips for YOU</a:t>
            </a:r>
            <a:endParaRPr dirty="0"/>
          </a:p>
        </p:txBody>
      </p:sp>
      <p:sp>
        <p:nvSpPr>
          <p:cNvPr id="125" name="Google Shape;125;p18"/>
          <p:cNvSpPr txBox="1">
            <a:spLocks noGrp="1"/>
          </p:cNvSpPr>
          <p:nvPr>
            <p:ph type="body" idx="1"/>
          </p:nvPr>
        </p:nvSpPr>
        <p:spPr>
          <a:xfrm>
            <a:off x="393700" y="1447800"/>
            <a:ext cx="8361000" cy="4773300"/>
          </a:xfrm>
          <a:prstGeom prst="rect">
            <a:avLst/>
          </a:prstGeom>
        </p:spPr>
        <p:txBody>
          <a:bodyPr spcFirstLastPara="1" wrap="square" lIns="91425" tIns="45700" rIns="91425" bIns="45700" anchor="t" anchorCtr="0">
            <a:noAutofit/>
          </a:bodyPr>
          <a:lstStyle/>
          <a:p>
            <a:pPr marL="0" lvl="0" indent="0" algn="l" rtl="0">
              <a:spcBef>
                <a:spcPts val="1080"/>
              </a:spcBef>
              <a:spcAft>
                <a:spcPts val="0"/>
              </a:spcAft>
              <a:buNone/>
            </a:pPr>
            <a:r>
              <a:rPr lang="en-US" dirty="0">
                <a:solidFill>
                  <a:schemeClr val="dk2"/>
                </a:solidFill>
              </a:rPr>
              <a:t>1</a:t>
            </a:r>
            <a:r>
              <a:rPr lang="en-US" sz="2000" dirty="0">
                <a:solidFill>
                  <a:schemeClr val="dk2"/>
                </a:solidFill>
              </a:rPr>
              <a:t>. Contact your local school district and inquire about teacher training opportunities </a:t>
            </a:r>
            <a:endParaRPr sz="2000" dirty="0">
              <a:solidFill>
                <a:schemeClr val="dk2"/>
              </a:solidFill>
            </a:endParaRPr>
          </a:p>
          <a:p>
            <a:pPr marL="914400" lvl="0" indent="-317500" algn="l" rtl="0">
              <a:spcBef>
                <a:spcPts val="1080"/>
              </a:spcBef>
              <a:spcAft>
                <a:spcPts val="0"/>
              </a:spcAft>
              <a:buClr>
                <a:schemeClr val="dk2"/>
              </a:buClr>
              <a:buSzPts val="1400"/>
              <a:buChar char="●"/>
            </a:pPr>
            <a:r>
              <a:rPr lang="en-US" sz="2000" dirty="0">
                <a:solidFill>
                  <a:schemeClr val="dk2"/>
                </a:solidFill>
              </a:rPr>
              <a:t>Assistive Technology Department</a:t>
            </a:r>
            <a:endParaRPr sz="2000" dirty="0">
              <a:solidFill>
                <a:schemeClr val="dk2"/>
              </a:solidFill>
            </a:endParaRPr>
          </a:p>
          <a:p>
            <a:pPr marL="914400" lvl="0" indent="-317500" algn="l" rtl="0">
              <a:spcBef>
                <a:spcPts val="0"/>
              </a:spcBef>
              <a:spcAft>
                <a:spcPts val="0"/>
              </a:spcAft>
              <a:buClr>
                <a:schemeClr val="dk2"/>
              </a:buClr>
              <a:buSzPts val="1400"/>
              <a:buChar char="●"/>
            </a:pPr>
            <a:r>
              <a:rPr lang="en-US" sz="2000" dirty="0">
                <a:solidFill>
                  <a:schemeClr val="dk2"/>
                </a:solidFill>
              </a:rPr>
              <a:t>Special Education Department </a:t>
            </a:r>
            <a:endParaRPr sz="2000" dirty="0">
              <a:solidFill>
                <a:schemeClr val="dk2"/>
              </a:solidFill>
            </a:endParaRPr>
          </a:p>
          <a:p>
            <a:pPr marL="914400" lvl="0" indent="-317500" algn="l" rtl="0">
              <a:spcBef>
                <a:spcPts val="0"/>
              </a:spcBef>
              <a:spcAft>
                <a:spcPts val="0"/>
              </a:spcAft>
              <a:buClr>
                <a:schemeClr val="dk2"/>
              </a:buClr>
              <a:buSzPts val="1400"/>
              <a:buChar char="●"/>
            </a:pPr>
            <a:r>
              <a:rPr lang="en-US" sz="2000" dirty="0">
                <a:solidFill>
                  <a:schemeClr val="dk2"/>
                </a:solidFill>
              </a:rPr>
              <a:t>Professional Development Department</a:t>
            </a:r>
            <a:endParaRPr sz="2000" dirty="0">
              <a:solidFill>
                <a:schemeClr val="dk2"/>
              </a:solidFill>
            </a:endParaRPr>
          </a:p>
          <a:p>
            <a:pPr marL="914400" lvl="0" indent="-317500" algn="l" rtl="0">
              <a:spcBef>
                <a:spcPts val="0"/>
              </a:spcBef>
              <a:spcAft>
                <a:spcPts val="0"/>
              </a:spcAft>
              <a:buClr>
                <a:schemeClr val="dk2"/>
              </a:buClr>
              <a:buSzPts val="1400"/>
              <a:buChar char="●"/>
            </a:pPr>
            <a:r>
              <a:rPr lang="en-US" sz="2000" dirty="0">
                <a:solidFill>
                  <a:schemeClr val="dk2"/>
                </a:solidFill>
              </a:rPr>
              <a:t>School buildings </a:t>
            </a:r>
            <a:endParaRPr sz="2000" dirty="0">
              <a:solidFill>
                <a:schemeClr val="dk2"/>
              </a:solidFill>
            </a:endParaRPr>
          </a:p>
          <a:p>
            <a:pPr marL="1371600" lvl="1" indent="-342900" algn="l" rtl="0">
              <a:spcBef>
                <a:spcPts val="0"/>
              </a:spcBef>
              <a:spcAft>
                <a:spcPts val="0"/>
              </a:spcAft>
              <a:buClr>
                <a:schemeClr val="dk2"/>
              </a:buClr>
              <a:buSzPts val="1800"/>
              <a:buChar char="○"/>
            </a:pPr>
            <a:r>
              <a:rPr lang="en-US" sz="2000" dirty="0">
                <a:solidFill>
                  <a:schemeClr val="dk2"/>
                </a:solidFill>
              </a:rPr>
              <a:t>weekly/monthly professional development meetings </a:t>
            </a:r>
            <a:endParaRPr sz="2000" dirty="0">
              <a:solidFill>
                <a:schemeClr val="dk2"/>
              </a:solidFill>
            </a:endParaRPr>
          </a:p>
          <a:p>
            <a:pPr marL="914400" lvl="0" indent="-317500" algn="l" rtl="0">
              <a:spcBef>
                <a:spcPts val="0"/>
              </a:spcBef>
              <a:spcAft>
                <a:spcPts val="0"/>
              </a:spcAft>
              <a:buClr>
                <a:schemeClr val="dk2"/>
              </a:buClr>
              <a:buSzPts val="1400"/>
              <a:buChar char="●"/>
            </a:pPr>
            <a:r>
              <a:rPr lang="en-US" sz="2000" dirty="0">
                <a:solidFill>
                  <a:schemeClr val="dk2"/>
                </a:solidFill>
              </a:rPr>
              <a:t>Individual teachers or administrators </a:t>
            </a:r>
            <a:endParaRPr sz="2000" dirty="0">
              <a:solidFill>
                <a:schemeClr val="dk2"/>
              </a:solidFill>
            </a:endParaRPr>
          </a:p>
          <a:p>
            <a:pPr marL="0" lvl="0" indent="0" algn="l" rtl="0">
              <a:spcBef>
                <a:spcPts val="1080"/>
              </a:spcBef>
              <a:spcAft>
                <a:spcPts val="0"/>
              </a:spcAft>
              <a:buNone/>
            </a:pPr>
            <a:r>
              <a:rPr lang="en-US" sz="2000" dirty="0">
                <a:solidFill>
                  <a:schemeClr val="dk2"/>
                </a:solidFill>
              </a:rPr>
              <a:t>2. Spend time talking with your potential collaborators about how your missions align and what you can offer each other</a:t>
            </a:r>
            <a:endParaRPr sz="2000" dirty="0">
              <a:solidFill>
                <a:schemeClr val="dk2"/>
              </a:solidFill>
            </a:endParaRPr>
          </a:p>
          <a:p>
            <a:pPr marL="914400" lvl="0" indent="-317500" algn="l" rtl="0">
              <a:spcBef>
                <a:spcPts val="1080"/>
              </a:spcBef>
              <a:spcAft>
                <a:spcPts val="0"/>
              </a:spcAft>
              <a:buClr>
                <a:schemeClr val="dk2"/>
              </a:buClr>
              <a:buSzPts val="1400"/>
              <a:buChar char="●"/>
            </a:pPr>
            <a:r>
              <a:rPr lang="en-US" sz="2000" dirty="0">
                <a:solidFill>
                  <a:schemeClr val="dk2"/>
                </a:solidFill>
              </a:rPr>
              <a:t>teacher training, demos, space, field trips, etc.</a:t>
            </a:r>
            <a:endParaRPr sz="2000" dirty="0">
              <a:solidFill>
                <a:schemeClr val="dk2"/>
              </a:solidFill>
            </a:endParaRPr>
          </a:p>
        </p:txBody>
      </p:sp>
      <p:sp>
        <p:nvSpPr>
          <p:cNvPr id="126" name="Google Shape;126;p18"/>
          <p:cNvSpPr txBox="1">
            <a:spLocks noGrp="1"/>
          </p:cNvSpPr>
          <p:nvPr>
            <p:ph type="sldNum" idx="12"/>
          </p:nvPr>
        </p:nvSpPr>
        <p:spPr>
          <a:xfrm>
            <a:off x="8040688" y="6453188"/>
            <a:ext cx="990600" cy="2286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sz="1400"/>
          </a:p>
        </p:txBody>
      </p:sp>
      <p:pic>
        <p:nvPicPr>
          <p:cNvPr id="127" name="Google Shape;127;p18"/>
          <p:cNvPicPr preferRelativeResize="0"/>
          <p:nvPr/>
        </p:nvPicPr>
        <p:blipFill>
          <a:blip r:embed="rId3">
            <a:alphaModFix/>
          </a:blip>
          <a:stretch>
            <a:fillRect/>
          </a:stretch>
        </p:blipFill>
        <p:spPr>
          <a:xfrm>
            <a:off x="6878663" y="426850"/>
            <a:ext cx="1666875" cy="1181100"/>
          </a:xfrm>
          <a:prstGeom prst="rect">
            <a:avLst/>
          </a:prstGeom>
          <a:noFill/>
          <a:ln>
            <a:noFill/>
          </a:ln>
        </p:spPr>
      </p:pic>
    </p:spTree>
    <p:extLst>
      <p:ext uri="{BB962C8B-B14F-4D97-AF65-F5344CB8AC3E}">
        <p14:creationId xmlns:p14="http://schemas.microsoft.com/office/powerpoint/2010/main" val="1273001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9"/>
          <p:cNvSpPr txBox="1">
            <a:spLocks noGrp="1"/>
          </p:cNvSpPr>
          <p:nvPr>
            <p:ph type="title"/>
          </p:nvPr>
        </p:nvSpPr>
        <p:spPr>
          <a:xfrm>
            <a:off x="67125" y="215200"/>
            <a:ext cx="8493900" cy="1066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Quotes from NYCDOE Educators </a:t>
            </a:r>
            <a:endParaRPr/>
          </a:p>
        </p:txBody>
      </p:sp>
      <p:sp>
        <p:nvSpPr>
          <p:cNvPr id="134" name="Google Shape;134;p19"/>
          <p:cNvSpPr txBox="1">
            <a:spLocks noGrp="1"/>
          </p:cNvSpPr>
          <p:nvPr>
            <p:ph type="body" idx="1"/>
          </p:nvPr>
        </p:nvSpPr>
        <p:spPr>
          <a:xfrm>
            <a:off x="112350" y="1381675"/>
            <a:ext cx="8830200" cy="4411500"/>
          </a:xfrm>
          <a:prstGeom prst="rect">
            <a:avLst/>
          </a:prstGeom>
        </p:spPr>
        <p:txBody>
          <a:bodyPr spcFirstLastPara="1" wrap="square" lIns="91425" tIns="45700" rIns="91425" bIns="45700" anchor="t" anchorCtr="0">
            <a:noAutofit/>
          </a:bodyPr>
          <a:lstStyle/>
          <a:p>
            <a:pPr marL="0" lvl="0" indent="0" algn="l" rtl="0">
              <a:lnSpc>
                <a:spcPct val="115000"/>
              </a:lnSpc>
              <a:spcBef>
                <a:spcPts val="1000"/>
              </a:spcBef>
              <a:spcAft>
                <a:spcPts val="0"/>
              </a:spcAft>
              <a:buNone/>
            </a:pPr>
            <a:r>
              <a:rPr lang="en-US" sz="1900" i="1">
                <a:solidFill>
                  <a:schemeClr val="dk2"/>
                </a:solidFill>
                <a:latin typeface="Times"/>
                <a:ea typeface="Times"/>
                <a:cs typeface="Times"/>
                <a:sym typeface="Times"/>
              </a:rPr>
              <a:t>“Thank you for providing us with the information about NYPL resources!”</a:t>
            </a:r>
            <a:endParaRPr sz="1900" i="1">
              <a:solidFill>
                <a:schemeClr val="dk2"/>
              </a:solidFill>
              <a:latin typeface="Times"/>
              <a:ea typeface="Times"/>
              <a:cs typeface="Times"/>
              <a:sym typeface="Times"/>
            </a:endParaRPr>
          </a:p>
          <a:p>
            <a:pPr marL="0" lvl="0" indent="0" algn="l" rtl="0">
              <a:lnSpc>
                <a:spcPct val="115000"/>
              </a:lnSpc>
              <a:spcBef>
                <a:spcPts val="1000"/>
              </a:spcBef>
              <a:spcAft>
                <a:spcPts val="0"/>
              </a:spcAft>
              <a:buNone/>
            </a:pPr>
            <a:r>
              <a:rPr lang="en-US" sz="1900" i="1">
                <a:solidFill>
                  <a:schemeClr val="dk2"/>
                </a:solidFill>
                <a:latin typeface="Times"/>
                <a:ea typeface="Times"/>
                <a:cs typeface="Times"/>
                <a:sym typeface="Times"/>
              </a:rPr>
              <a:t>“The Talking Books presentation was great!”</a:t>
            </a:r>
            <a:endParaRPr sz="1900" i="1">
              <a:solidFill>
                <a:schemeClr val="dk2"/>
              </a:solidFill>
              <a:latin typeface="Times"/>
              <a:ea typeface="Times"/>
              <a:cs typeface="Times"/>
              <a:sym typeface="Times"/>
            </a:endParaRPr>
          </a:p>
          <a:p>
            <a:pPr marL="0" lvl="0" indent="0" algn="l" rtl="0">
              <a:lnSpc>
                <a:spcPct val="115000"/>
              </a:lnSpc>
              <a:spcBef>
                <a:spcPts val="1000"/>
              </a:spcBef>
              <a:spcAft>
                <a:spcPts val="0"/>
              </a:spcAft>
              <a:buNone/>
            </a:pPr>
            <a:r>
              <a:rPr lang="en-US" sz="1900" i="1">
                <a:solidFill>
                  <a:schemeClr val="dk2"/>
                </a:solidFill>
                <a:latin typeface="Times"/>
                <a:ea typeface="Times"/>
                <a:cs typeface="Times"/>
                <a:sym typeface="Times"/>
              </a:rPr>
              <a:t>“I didn’t even realize that there is free coaching for AT users at the library!”</a:t>
            </a:r>
            <a:endParaRPr sz="1900" i="1">
              <a:solidFill>
                <a:schemeClr val="dk2"/>
              </a:solidFill>
              <a:latin typeface="Times"/>
              <a:ea typeface="Times"/>
              <a:cs typeface="Times"/>
              <a:sym typeface="Times"/>
            </a:endParaRPr>
          </a:p>
          <a:p>
            <a:pPr marL="0" lvl="0" indent="0" algn="l" rtl="0">
              <a:lnSpc>
                <a:spcPct val="115000"/>
              </a:lnSpc>
              <a:spcBef>
                <a:spcPts val="1000"/>
              </a:spcBef>
              <a:spcAft>
                <a:spcPts val="0"/>
              </a:spcAft>
              <a:buNone/>
            </a:pPr>
            <a:r>
              <a:rPr lang="en-US" sz="1900" i="1">
                <a:solidFill>
                  <a:schemeClr val="dk2"/>
                </a:solidFill>
                <a:latin typeface="Times"/>
                <a:ea typeface="Times"/>
                <a:cs typeface="Times"/>
                <a:sym typeface="Times"/>
              </a:rPr>
              <a:t>“It was really cool to see the evolution of Talking Books to become digital as BARD!” </a:t>
            </a:r>
            <a:endParaRPr sz="1900" i="1">
              <a:solidFill>
                <a:schemeClr val="dk2"/>
              </a:solidFill>
              <a:latin typeface="Times"/>
              <a:ea typeface="Times"/>
              <a:cs typeface="Times"/>
              <a:sym typeface="Times"/>
            </a:endParaRPr>
          </a:p>
          <a:p>
            <a:pPr marL="0" lvl="0" indent="0" algn="l" rtl="0">
              <a:lnSpc>
                <a:spcPct val="115000"/>
              </a:lnSpc>
              <a:spcBef>
                <a:spcPts val="1000"/>
              </a:spcBef>
              <a:spcAft>
                <a:spcPts val="0"/>
              </a:spcAft>
              <a:buNone/>
            </a:pPr>
            <a:r>
              <a:rPr lang="en-US" sz="1900" i="1">
                <a:solidFill>
                  <a:schemeClr val="dk2"/>
                </a:solidFill>
                <a:latin typeface="Times"/>
                <a:ea typeface="Times"/>
                <a:cs typeface="Times"/>
                <a:sym typeface="Times"/>
              </a:rPr>
              <a:t>“The most valuable part of this professional learning was that we were given tools and supplemental apps that can be used in the classroom for students who are in need of them. I also think that these are great resources to share with my colleagues and administration.”</a:t>
            </a:r>
            <a:endParaRPr sz="1900" i="1">
              <a:solidFill>
                <a:schemeClr val="dk2"/>
              </a:solidFill>
              <a:latin typeface="Times"/>
              <a:ea typeface="Times"/>
              <a:cs typeface="Times"/>
              <a:sym typeface="Times"/>
            </a:endParaRPr>
          </a:p>
          <a:p>
            <a:pPr marL="0" lvl="0" indent="0" algn="l" rtl="0">
              <a:lnSpc>
                <a:spcPct val="115000"/>
              </a:lnSpc>
              <a:spcBef>
                <a:spcPts val="1000"/>
              </a:spcBef>
              <a:spcAft>
                <a:spcPts val="0"/>
              </a:spcAft>
              <a:buNone/>
            </a:pPr>
            <a:r>
              <a:rPr lang="en-US" sz="1900" i="1">
                <a:solidFill>
                  <a:schemeClr val="dk2"/>
                </a:solidFill>
                <a:latin typeface="Times"/>
                <a:ea typeface="Times"/>
                <a:cs typeface="Times"/>
                <a:sym typeface="Times"/>
              </a:rPr>
              <a:t>“I really liked being able to access different technologies and learning about what the library provides.”</a:t>
            </a:r>
            <a:endParaRPr sz="1900" i="1">
              <a:solidFill>
                <a:schemeClr val="dk2"/>
              </a:solidFill>
              <a:latin typeface="Times"/>
              <a:ea typeface="Times"/>
              <a:cs typeface="Times"/>
              <a:sym typeface="Times"/>
            </a:endParaRPr>
          </a:p>
          <a:p>
            <a:pPr marL="0" lvl="0" indent="0" algn="l" rtl="0">
              <a:lnSpc>
                <a:spcPct val="115000"/>
              </a:lnSpc>
              <a:spcBef>
                <a:spcPts val="1000"/>
              </a:spcBef>
              <a:spcAft>
                <a:spcPts val="0"/>
              </a:spcAft>
              <a:buNone/>
            </a:pPr>
            <a:endParaRPr sz="1900" i="1">
              <a:solidFill>
                <a:schemeClr val="dk2"/>
              </a:solidFill>
              <a:latin typeface="Times"/>
              <a:ea typeface="Times"/>
              <a:cs typeface="Times"/>
              <a:sym typeface="Times"/>
            </a:endParaRPr>
          </a:p>
          <a:p>
            <a:pPr marL="0" lvl="0" indent="0" algn="l" rtl="0">
              <a:lnSpc>
                <a:spcPct val="115000"/>
              </a:lnSpc>
              <a:spcBef>
                <a:spcPts val="0"/>
              </a:spcBef>
              <a:spcAft>
                <a:spcPts val="0"/>
              </a:spcAft>
              <a:buNone/>
            </a:pPr>
            <a:endParaRPr sz="2000">
              <a:solidFill>
                <a:schemeClr val="dk2"/>
              </a:solidFill>
              <a:latin typeface="Times"/>
              <a:ea typeface="Times"/>
              <a:cs typeface="Times"/>
              <a:sym typeface="Times"/>
            </a:endParaRPr>
          </a:p>
          <a:p>
            <a:pPr marL="0" lvl="0" indent="0" algn="l" rtl="0">
              <a:lnSpc>
                <a:spcPct val="115000"/>
              </a:lnSpc>
              <a:spcBef>
                <a:spcPts val="0"/>
              </a:spcBef>
              <a:spcAft>
                <a:spcPts val="0"/>
              </a:spcAft>
              <a:buNone/>
            </a:pPr>
            <a:endParaRPr sz="2000">
              <a:solidFill>
                <a:schemeClr val="dk2"/>
              </a:solidFill>
              <a:latin typeface="Times"/>
              <a:ea typeface="Times"/>
              <a:cs typeface="Times"/>
              <a:sym typeface="Times"/>
            </a:endParaRPr>
          </a:p>
          <a:p>
            <a:pPr marL="0" lvl="0" indent="0" algn="l" rtl="0">
              <a:lnSpc>
                <a:spcPct val="115000"/>
              </a:lnSpc>
              <a:spcBef>
                <a:spcPts val="0"/>
              </a:spcBef>
              <a:spcAft>
                <a:spcPts val="0"/>
              </a:spcAft>
              <a:buNone/>
            </a:pPr>
            <a:endParaRPr sz="2000">
              <a:solidFill>
                <a:schemeClr val="dk2"/>
              </a:solidFill>
              <a:latin typeface="Times"/>
              <a:ea typeface="Times"/>
              <a:cs typeface="Times"/>
              <a:sym typeface="Times"/>
            </a:endParaRPr>
          </a:p>
          <a:p>
            <a:pPr marL="0" lvl="0" indent="0" algn="l" rtl="0">
              <a:lnSpc>
                <a:spcPct val="115000"/>
              </a:lnSpc>
              <a:spcBef>
                <a:spcPts val="0"/>
              </a:spcBef>
              <a:spcAft>
                <a:spcPts val="0"/>
              </a:spcAft>
              <a:buNone/>
            </a:pPr>
            <a:endParaRPr sz="2000">
              <a:solidFill>
                <a:schemeClr val="dk2"/>
              </a:solidFill>
              <a:latin typeface="Times"/>
              <a:ea typeface="Times"/>
              <a:cs typeface="Times"/>
              <a:sym typeface="Times"/>
            </a:endParaRPr>
          </a:p>
          <a:p>
            <a:pPr marL="0" lvl="0" indent="0" algn="l" rtl="0">
              <a:lnSpc>
                <a:spcPct val="115000"/>
              </a:lnSpc>
              <a:spcBef>
                <a:spcPts val="0"/>
              </a:spcBef>
              <a:spcAft>
                <a:spcPts val="0"/>
              </a:spcAft>
              <a:buNone/>
            </a:pPr>
            <a:endParaRPr sz="2000">
              <a:solidFill>
                <a:schemeClr val="dk2"/>
              </a:solidFill>
              <a:latin typeface="Times"/>
              <a:ea typeface="Times"/>
              <a:cs typeface="Times"/>
              <a:sym typeface="Times"/>
            </a:endParaRPr>
          </a:p>
          <a:p>
            <a:pPr marL="0" lvl="0" indent="0" algn="l" rtl="0">
              <a:lnSpc>
                <a:spcPct val="115000"/>
              </a:lnSpc>
              <a:spcBef>
                <a:spcPts val="0"/>
              </a:spcBef>
              <a:spcAft>
                <a:spcPts val="0"/>
              </a:spcAft>
              <a:buNone/>
            </a:pPr>
            <a:endParaRPr sz="2000">
              <a:solidFill>
                <a:schemeClr val="dk2"/>
              </a:solidFill>
              <a:latin typeface="Times"/>
              <a:ea typeface="Times"/>
              <a:cs typeface="Times"/>
              <a:sym typeface="Times"/>
            </a:endParaRPr>
          </a:p>
        </p:txBody>
      </p:sp>
      <p:sp>
        <p:nvSpPr>
          <p:cNvPr id="135" name="Google Shape;135;p19"/>
          <p:cNvSpPr txBox="1">
            <a:spLocks noGrp="1"/>
          </p:cNvSpPr>
          <p:nvPr>
            <p:ph type="sldNum" idx="12"/>
          </p:nvPr>
        </p:nvSpPr>
        <p:spPr>
          <a:xfrm>
            <a:off x="8040688" y="6453188"/>
            <a:ext cx="990600" cy="2286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sz="1400"/>
          </a:p>
        </p:txBody>
      </p:sp>
      <p:pic>
        <p:nvPicPr>
          <p:cNvPr id="136" name="Google Shape;136;p19"/>
          <p:cNvPicPr preferRelativeResize="0"/>
          <p:nvPr/>
        </p:nvPicPr>
        <p:blipFill>
          <a:blip r:embed="rId3">
            <a:alphaModFix/>
          </a:blip>
          <a:stretch>
            <a:fillRect/>
          </a:stretch>
        </p:blipFill>
        <p:spPr>
          <a:xfrm>
            <a:off x="7569718" y="215200"/>
            <a:ext cx="1574282" cy="1066800"/>
          </a:xfrm>
          <a:prstGeom prst="rect">
            <a:avLst/>
          </a:prstGeom>
          <a:noFill/>
          <a:ln>
            <a:noFill/>
          </a:ln>
        </p:spPr>
      </p:pic>
    </p:spTree>
    <p:extLst>
      <p:ext uri="{BB962C8B-B14F-4D97-AF65-F5344CB8AC3E}">
        <p14:creationId xmlns:p14="http://schemas.microsoft.com/office/powerpoint/2010/main" val="957084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0"/>
          <p:cNvSpPr txBox="1">
            <a:spLocks noGrp="1"/>
          </p:cNvSpPr>
          <p:nvPr>
            <p:ph type="title"/>
          </p:nvPr>
        </p:nvSpPr>
        <p:spPr>
          <a:xfrm>
            <a:off x="393700" y="152400"/>
            <a:ext cx="7772400" cy="1066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Thank you!</a:t>
            </a:r>
            <a:endParaRPr/>
          </a:p>
        </p:txBody>
      </p:sp>
      <p:sp>
        <p:nvSpPr>
          <p:cNvPr id="142" name="Google Shape;142;p20"/>
          <p:cNvSpPr txBox="1">
            <a:spLocks noGrp="1"/>
          </p:cNvSpPr>
          <p:nvPr>
            <p:ph type="body" idx="1"/>
          </p:nvPr>
        </p:nvSpPr>
        <p:spPr>
          <a:xfrm>
            <a:off x="393700" y="1447800"/>
            <a:ext cx="7772400" cy="2765400"/>
          </a:xfrm>
          <a:prstGeom prst="rect">
            <a:avLst/>
          </a:prstGeom>
          <a:noFill/>
          <a:ln>
            <a:noFill/>
          </a:ln>
        </p:spPr>
        <p:txBody>
          <a:bodyPr spcFirstLastPara="1" wrap="square" lIns="91425" tIns="45700" rIns="91425" bIns="45700" anchor="t" anchorCtr="0">
            <a:noAutofit/>
          </a:bodyPr>
          <a:lstStyle/>
          <a:p>
            <a:pPr marL="342900" lvl="0" indent="-342900" algn="ctr" rtl="0">
              <a:spcBef>
                <a:spcPts val="1320"/>
              </a:spcBef>
              <a:spcAft>
                <a:spcPts val="0"/>
              </a:spcAft>
              <a:buSzPts val="2200"/>
              <a:buNone/>
            </a:pPr>
            <a:endParaRPr dirty="0">
              <a:solidFill>
                <a:srgbClr val="000000"/>
              </a:solidFill>
            </a:endParaRPr>
          </a:p>
          <a:p>
            <a:pPr marL="342900" lvl="0" indent="-342900" algn="ctr" rtl="0">
              <a:spcBef>
                <a:spcPts val="1320"/>
              </a:spcBef>
              <a:spcAft>
                <a:spcPts val="0"/>
              </a:spcAft>
              <a:buSzPts val="2200"/>
              <a:buNone/>
            </a:pPr>
            <a:endParaRPr dirty="0">
              <a:solidFill>
                <a:srgbClr val="000000"/>
              </a:solidFill>
            </a:endParaRPr>
          </a:p>
          <a:p>
            <a:pPr marL="342900" lvl="0" indent="-342900" algn="ctr" rtl="0">
              <a:spcBef>
                <a:spcPts val="1320"/>
              </a:spcBef>
              <a:spcAft>
                <a:spcPts val="0"/>
              </a:spcAft>
              <a:buSzPts val="2200"/>
              <a:buNone/>
            </a:pPr>
            <a:endParaRPr dirty="0">
              <a:solidFill>
                <a:srgbClr val="000000"/>
              </a:solidFill>
            </a:endParaRPr>
          </a:p>
          <a:p>
            <a:pPr marL="342900" lvl="0" indent="-342900" algn="ctr" rtl="0">
              <a:spcBef>
                <a:spcPts val="1320"/>
              </a:spcBef>
              <a:spcAft>
                <a:spcPts val="0"/>
              </a:spcAft>
              <a:buClr>
                <a:schemeClr val="dk1"/>
              </a:buClr>
              <a:buSzPts val="2200"/>
              <a:buFont typeface="Arial"/>
              <a:buNone/>
            </a:pPr>
            <a:endParaRPr dirty="0">
              <a:solidFill>
                <a:srgbClr val="000000"/>
              </a:solidFill>
            </a:endParaRPr>
          </a:p>
          <a:p>
            <a:pPr marL="0" lvl="0" indent="0" algn="ctr" rtl="0">
              <a:spcBef>
                <a:spcPts val="1320"/>
              </a:spcBef>
              <a:spcAft>
                <a:spcPts val="0"/>
              </a:spcAft>
              <a:buClr>
                <a:schemeClr val="dk1"/>
              </a:buClr>
              <a:buSzPts val="2200"/>
              <a:buFont typeface="Arial"/>
              <a:buNone/>
            </a:pPr>
            <a:r>
              <a:rPr lang="en-US" dirty="0" smtClean="0">
                <a:solidFill>
                  <a:schemeClr val="dk2"/>
                </a:solidFill>
              </a:rPr>
              <a:t>Crystal </a:t>
            </a:r>
            <a:r>
              <a:rPr lang="en-US" dirty="0">
                <a:solidFill>
                  <a:schemeClr val="dk2"/>
                </a:solidFill>
              </a:rPr>
              <a:t>Stewart</a:t>
            </a:r>
            <a:r>
              <a:rPr lang="en-US" dirty="0">
                <a:solidFill>
                  <a:srgbClr val="000000"/>
                </a:solidFill>
              </a:rPr>
              <a:t> </a:t>
            </a:r>
            <a:r>
              <a:rPr lang="en-US" u="sng" dirty="0">
                <a:solidFill>
                  <a:schemeClr val="hlink"/>
                </a:solidFill>
                <a:hlinkClick r:id="rId3"/>
              </a:rPr>
              <a:t>cstewart10@schools.nyc.gov</a:t>
            </a:r>
            <a:r>
              <a:rPr lang="en-US" dirty="0">
                <a:solidFill>
                  <a:srgbClr val="000000"/>
                </a:solidFill>
              </a:rPr>
              <a:t> </a:t>
            </a:r>
            <a:endParaRPr dirty="0"/>
          </a:p>
          <a:p>
            <a:pPr marL="342900" lvl="0" indent="-342900" algn="ctr" rtl="0">
              <a:spcBef>
                <a:spcPts val="1320"/>
              </a:spcBef>
              <a:spcAft>
                <a:spcPts val="0"/>
              </a:spcAft>
              <a:buClr>
                <a:schemeClr val="dk1"/>
              </a:buClr>
              <a:buSzPts val="2200"/>
              <a:buFont typeface="Arial"/>
              <a:buNone/>
            </a:pPr>
            <a:r>
              <a:rPr lang="en-US" dirty="0" err="1">
                <a:solidFill>
                  <a:schemeClr val="dk2"/>
                </a:solidFill>
              </a:rPr>
              <a:t>Maricris</a:t>
            </a:r>
            <a:r>
              <a:rPr lang="en-US" dirty="0">
                <a:solidFill>
                  <a:schemeClr val="dk2"/>
                </a:solidFill>
              </a:rPr>
              <a:t> </a:t>
            </a:r>
            <a:r>
              <a:rPr lang="en-US" dirty="0" err="1">
                <a:solidFill>
                  <a:schemeClr val="dk2"/>
                </a:solidFill>
              </a:rPr>
              <a:t>Formoso</a:t>
            </a:r>
            <a:r>
              <a:rPr lang="en-US" dirty="0">
                <a:solidFill>
                  <a:schemeClr val="dk2"/>
                </a:solidFill>
              </a:rPr>
              <a:t>-Santos</a:t>
            </a:r>
            <a:r>
              <a:rPr lang="en-US" dirty="0">
                <a:solidFill>
                  <a:srgbClr val="000000"/>
                </a:solidFill>
              </a:rPr>
              <a:t> </a:t>
            </a:r>
            <a:r>
              <a:rPr lang="en-US" u="sng" dirty="0">
                <a:solidFill>
                  <a:schemeClr val="hlink"/>
                </a:solidFill>
                <a:hlinkClick r:id="rId4"/>
              </a:rPr>
              <a:t>mformoso@schools.nyc.gov</a:t>
            </a:r>
            <a:endParaRPr dirty="0">
              <a:solidFill>
                <a:srgbClr val="000000"/>
              </a:solidFill>
            </a:endParaRPr>
          </a:p>
          <a:p>
            <a:pPr marL="342900" lvl="0" indent="-342900" algn="ctr" rtl="0">
              <a:spcBef>
                <a:spcPts val="1320"/>
              </a:spcBef>
              <a:spcAft>
                <a:spcPts val="0"/>
              </a:spcAft>
              <a:buClr>
                <a:schemeClr val="dk1"/>
              </a:buClr>
              <a:buSzPts val="2200"/>
              <a:buFont typeface="Arial"/>
              <a:buNone/>
            </a:pPr>
            <a:r>
              <a:rPr lang="en-US" dirty="0">
                <a:solidFill>
                  <a:schemeClr val="dk2"/>
                </a:solidFill>
              </a:rPr>
              <a:t>Jill Rothstein </a:t>
            </a:r>
            <a:r>
              <a:rPr lang="en-US" u="sng" dirty="0">
                <a:solidFill>
                  <a:schemeClr val="hlink"/>
                </a:solidFill>
                <a:highlight>
                  <a:srgbClr val="FFFFFF"/>
                </a:highlight>
                <a:hlinkClick r:id="rId5"/>
              </a:rPr>
              <a:t>jillrothstein@nypl.org</a:t>
            </a:r>
            <a:r>
              <a:rPr lang="en-US" sz="2400" dirty="0">
                <a:solidFill>
                  <a:srgbClr val="000000"/>
                </a:solidFill>
                <a:highlight>
                  <a:srgbClr val="FFFFFF"/>
                </a:highlight>
              </a:rPr>
              <a:t> </a:t>
            </a:r>
            <a:r>
              <a:rPr lang="en-US" sz="2400" dirty="0">
                <a:solidFill>
                  <a:srgbClr val="000000"/>
                </a:solidFill>
              </a:rPr>
              <a:t> </a:t>
            </a:r>
            <a:endParaRPr sz="2400" dirty="0"/>
          </a:p>
        </p:txBody>
      </p:sp>
      <p:sp>
        <p:nvSpPr>
          <p:cNvPr id="143" name="Google Shape;143;p20"/>
          <p:cNvSpPr txBox="1">
            <a:spLocks noGrp="1"/>
          </p:cNvSpPr>
          <p:nvPr>
            <p:ph type="sldNum" idx="12"/>
          </p:nvPr>
        </p:nvSpPr>
        <p:spPr>
          <a:xfrm>
            <a:off x="8040688" y="6453188"/>
            <a:ext cx="990600" cy="2286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8</a:t>
            </a:fld>
            <a:endParaRPr sz="1400"/>
          </a:p>
        </p:txBody>
      </p:sp>
      <p:pic>
        <p:nvPicPr>
          <p:cNvPr id="144" name="Google Shape;144;p20"/>
          <p:cNvPicPr preferRelativeResize="0"/>
          <p:nvPr/>
        </p:nvPicPr>
        <p:blipFill>
          <a:blip r:embed="rId6">
            <a:alphaModFix/>
          </a:blip>
          <a:stretch>
            <a:fillRect/>
          </a:stretch>
        </p:blipFill>
        <p:spPr>
          <a:xfrm>
            <a:off x="3010038" y="1447800"/>
            <a:ext cx="3123925" cy="2368975"/>
          </a:xfrm>
          <a:prstGeom prst="rect">
            <a:avLst/>
          </a:prstGeom>
          <a:noFill/>
          <a:ln>
            <a:noFill/>
          </a:ln>
        </p:spPr>
      </p:pic>
    </p:spTree>
    <p:extLst>
      <p:ext uri="{BB962C8B-B14F-4D97-AF65-F5344CB8AC3E}">
        <p14:creationId xmlns:p14="http://schemas.microsoft.com/office/powerpoint/2010/main" val="3215403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1143000" y="1122363"/>
            <a:ext cx="6858000" cy="1544637"/>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r>
              <a:rPr lang="en-US" dirty="0"/>
              <a:t>Engaging Youth in Accessible Tech Experiences</a:t>
            </a:r>
            <a:endParaRPr dirty="0"/>
          </a:p>
        </p:txBody>
      </p:sp>
      <p:sp>
        <p:nvSpPr>
          <p:cNvPr id="85" name="Google Shape;85;p1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400"/>
              <a:buNone/>
            </a:pPr>
            <a:r>
              <a:rPr lang="en-US" dirty="0" err="1"/>
              <a:t>Chancey</a:t>
            </a:r>
            <a:r>
              <a:rPr lang="en-US" dirty="0"/>
              <a:t> Fleet, Assistive Tech Coordinator at Andrew Heiskell</a:t>
            </a:r>
            <a:endParaRPr dirty="0"/>
          </a:p>
          <a:p>
            <a:pPr marL="0" lvl="0" indent="0" algn="ctr" rtl="0">
              <a:lnSpc>
                <a:spcPct val="90000"/>
              </a:lnSpc>
              <a:spcBef>
                <a:spcPts val="1000"/>
              </a:spcBef>
              <a:spcAft>
                <a:spcPts val="0"/>
              </a:spcAft>
              <a:buClr>
                <a:schemeClr val="dk1"/>
              </a:buClr>
              <a:buSzPts val="2400"/>
              <a:buNone/>
            </a:pPr>
            <a:r>
              <a:rPr lang="en-US" dirty="0" err="1"/>
              <a:t>Himelda</a:t>
            </a:r>
            <a:r>
              <a:rPr lang="en-US" dirty="0"/>
              <a:t> Medina Mendez, Tech Volunteer and Visions Summer Transition Counselor</a:t>
            </a:r>
            <a:endParaRPr dirty="0"/>
          </a:p>
        </p:txBody>
      </p:sp>
    </p:spTree>
    <p:extLst>
      <p:ext uri="{BB962C8B-B14F-4D97-AF65-F5344CB8AC3E}">
        <p14:creationId xmlns:p14="http://schemas.microsoft.com/office/powerpoint/2010/main" val="1383270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TotalTime>
  <Words>2009</Words>
  <Application>Microsoft Macintosh PowerPoint</Application>
  <PresentationFormat>On-screen Show (4:3)</PresentationFormat>
  <Paragraphs>209</Paragraphs>
  <Slides>19</Slides>
  <Notes>16</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Educational Technology for Accessibility NYCDOE Staff Training Overview </vt:lpstr>
      <vt:lpstr>Educational Technology for Accessibility Successes</vt:lpstr>
      <vt:lpstr>NYCDOE and NYPL Collaboration</vt:lpstr>
      <vt:lpstr>NYCDOE and NYPL Collaboration</vt:lpstr>
      <vt:lpstr>Tips for YOU</vt:lpstr>
      <vt:lpstr>Quotes from NYCDOE Educators </vt:lpstr>
      <vt:lpstr>Thank you!</vt:lpstr>
      <vt:lpstr>Engaging Youth in Accessible Tech Experiences</vt:lpstr>
      <vt:lpstr>Building relationships</vt:lpstr>
      <vt:lpstr>Visions Programs for Youth in Transition</vt:lpstr>
      <vt:lpstr>Meeting our challenges</vt:lpstr>
      <vt:lpstr>NFB Youth Slam: Contributing to a National STEM Intensive for Youth</vt:lpstr>
      <vt:lpstr>Braille Challenge: Engaging with Families and Educators</vt:lpstr>
      <vt:lpstr>Building strong individual relationships</vt:lpstr>
      <vt:lpstr>Braille Enhanced  StoryWalk® in Michigan</vt:lpstr>
      <vt:lpstr>Braille Enhanced StoryWalk® in Michigan</vt:lpstr>
      <vt:lpstr>Braille Enhanced StoryWalk® in Michigan</vt:lpstr>
      <vt:lpstr>PowerPoint Presentation</vt:lpstr>
    </vt:vector>
  </TitlesOfParts>
  <Company>New York Public Library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ROTHSTEIN</dc:creator>
  <cp:lastModifiedBy>Katie  Monkiewicz</cp:lastModifiedBy>
  <cp:revision>2</cp:revision>
  <dcterms:created xsi:type="dcterms:W3CDTF">2019-04-04T17:56:19Z</dcterms:created>
  <dcterms:modified xsi:type="dcterms:W3CDTF">2019-04-05T20:45:53Z</dcterms:modified>
</cp:coreProperties>
</file>