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en-US" sz="5400"/>
              <a:t>Accessible Technology for Everyone:</a:t>
            </a:r>
            <a:br>
              <a:rPr lang="en-US" sz="5400"/>
            </a:br>
            <a:r>
              <a:rPr lang="en-US" sz="5400"/>
              <a:t>Teaching Tech at the Library</a:t>
            </a:r>
            <a:endParaRPr/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Chancey Fleet, Assistive Tech Coordinator, and Nefertiti Matos, Tech Trainer, Andrew Heiskell Braille and Talking Book Library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Scott Norris, Adaptive Tech Librarian, BSBP-BTBL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Accessible HTML, CSS and Javascript</a:t>
            </a:r>
            <a:endParaRPr/>
          </a:p>
        </p:txBody>
      </p:sp>
      <p:sp>
        <p:nvSpPr>
          <p:cNvPr id="143" name="Google Shape;143;p22"/>
          <p:cNvSpPr txBox="1"/>
          <p:nvPr>
            <p:ph idx="1" type="body"/>
          </p:nvPr>
        </p:nvSpPr>
        <p:spPr>
          <a:xfrm>
            <a:off x="838200" y="1486950"/>
            <a:ext cx="7459200" cy="54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Web design basics for novices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8-day intensive with an accessible course website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Accessible tactile screenshots to explain page layout and formatting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Accessible code editor (Notepad++)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Taught by community partners with web design expertise and native screen reader users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Focuses on getting started with web design and understanding basic principles of web accessibility</a:t>
            </a:r>
            <a:endParaRPr/>
          </a:p>
        </p:txBody>
      </p:sp>
      <p:pic>
        <p:nvPicPr>
          <p:cNvPr id="144" name="Google Shape;144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25775" y="1486950"/>
            <a:ext cx="4189626" cy="314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Dimensions Project</a:t>
            </a:r>
            <a:endParaRPr/>
          </a:p>
        </p:txBody>
      </p:sp>
      <p:sp>
        <p:nvSpPr>
          <p:cNvPr id="150" name="Google Shape;150;p23"/>
          <p:cNvSpPr txBox="1"/>
          <p:nvPr>
            <p:ph idx="1" type="body"/>
          </p:nvPr>
        </p:nvSpPr>
        <p:spPr>
          <a:xfrm>
            <a:off x="765625" y="1571625"/>
            <a:ext cx="8850300" cy="5032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Bringing the world of accessible tactile graphics and 3d models to library patrons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Patrons with and without disabilities can produce, not just consume, graphics and models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TactileView software with Everest embosser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Swellform machine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3Doodler Start drawing pens (nontoxic, low-temp)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Lulzbot and Ultimaker 3D printers, Cura 3d printing software, and Openscad for accessible modeling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TMAP (Tactile Map Automated Production)</a:t>
            </a:r>
            <a:endParaRPr/>
          </a:p>
        </p:txBody>
      </p:sp>
      <p:pic>
        <p:nvPicPr>
          <p:cNvPr id="151" name="Google Shape;15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265100" y="3052626"/>
            <a:ext cx="2520500" cy="336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Dimensions: community impact</a:t>
            </a:r>
            <a:endParaRPr/>
          </a:p>
        </p:txBody>
      </p:sp>
      <p:sp>
        <p:nvSpPr>
          <p:cNvPr id="157" name="Google Shape;157;p24"/>
          <p:cNvSpPr txBox="1"/>
          <p:nvPr>
            <p:ph idx="1" type="body"/>
          </p:nvPr>
        </p:nvSpPr>
        <p:spPr>
          <a:xfrm>
            <a:off x="838200" y="1542225"/>
            <a:ext cx="7169100" cy="49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Individuals can Braille assignments, graphs, and images;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3d print Braille slates and learning tools;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Create original 3D designs,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Work with methods for accessible drawing (3Doodler, Sensational Blackboard, Intact tablet)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These opportunities are also available to professionals, cultural institutions and everyone else. </a:t>
            </a:r>
            <a:endParaRPr/>
          </a:p>
        </p:txBody>
      </p:sp>
      <p:pic>
        <p:nvPicPr>
          <p:cNvPr id="158" name="Google Shape;15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26625" y="1542225"/>
            <a:ext cx="4692925" cy="3519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Notable community partnerships</a:t>
            </a:r>
            <a:endParaRPr/>
          </a:p>
        </p:txBody>
      </p:sp>
      <p:sp>
        <p:nvSpPr>
          <p:cNvPr id="164" name="Google Shape;164;p2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An individual design volunteer created a 3D printable peg slate, jumbo writing slate and one-cell learning model.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The Whitney, Cooper-Hewitt, and other museums have created accessible Braille programs and images.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City agencies have created accessible parade and street fair maps and then bought their own embosser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Our HTML/CSS tactile explainers were used at a course in Uganda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Our Braille study group created dozens of Braille valentines for community members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6"/>
          <p:cNvSpPr txBox="1"/>
          <p:nvPr>
            <p:ph type="title"/>
          </p:nvPr>
        </p:nvSpPr>
        <p:spPr>
          <a:xfrm>
            <a:off x="838200" y="37147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Focus on library collections: supporting patrons with BARD and Bookshare</a:t>
            </a:r>
            <a:endParaRPr/>
          </a:p>
        </p:txBody>
      </p:sp>
      <p:sp>
        <p:nvSpPr>
          <p:cNvPr id="170" name="Google Shape;170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No matter what we do, we maintain a focus on core library collections and the goal of inspring readers to check out BARD, Bookshare and NFB-Newsline.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Tech volunteers support BARD with one-on-one coaching, custom written and recorded instructions, and links to online resources.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 partner with the Bookshare Outreach Coordinator, a former tech intern, to share referrals and up-to-date news about the collections.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As patrons explore topics in tech, coding, art and design we provide pathways back to books in our collections. 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Welcoming remote participants</a:t>
            </a:r>
            <a:endParaRPr/>
          </a:p>
        </p:txBody>
      </p:sp>
      <p:sp>
        <p:nvSpPr>
          <p:cNvPr id="176" name="Google Shape;176;p2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When workshops are discussion-oriented rather than heavily hands-on, we offer remote participation so folks who can’t be here in person can join.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Initially we used Google Hangouts.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 recently moved to Zoom, where we can control everyone’s mics, include more people, share screens and documents, and offer an accessible experience on all platforms.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Zoom even includes an option to dial in.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Locally occurring workshops with remote participants help us maintain an in-person community feel while including everyone.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Scott Norris</a:t>
            </a:r>
            <a:endParaRPr/>
          </a:p>
        </p:txBody>
      </p:sp>
      <p:sp>
        <p:nvSpPr>
          <p:cNvPr id="182" name="Google Shape;182;p28"/>
          <p:cNvSpPr txBox="1"/>
          <p:nvPr>
            <p:ph idx="1" type="body"/>
          </p:nvPr>
        </p:nvSpPr>
        <p:spPr>
          <a:xfrm>
            <a:off x="844550" y="183197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Innovative Tech Education in Michigan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Technology Club</a:t>
            </a:r>
            <a:endParaRPr/>
          </a:p>
        </p:txBody>
      </p:sp>
      <p:sp>
        <p:nvSpPr>
          <p:cNvPr id="188" name="Google Shape;188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How it got started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Publicizing the club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Attracting presenters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Recent notable presenters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Supporting our patrons</a:t>
            </a:r>
            <a:endParaRPr/>
          </a:p>
        </p:txBody>
      </p:sp>
      <p:sp>
        <p:nvSpPr>
          <p:cNvPr id="194" name="Google Shape;194;p3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Overview of what software and hardware we support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Offering support in person, by phone and online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Meeting our challenges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Library without Walls</a:t>
            </a:r>
            <a:endParaRPr/>
          </a:p>
        </p:txBody>
      </p:sp>
      <p:sp>
        <p:nvSpPr>
          <p:cNvPr id="200" name="Google Shape;200;p3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Planning a compelling 2019 event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Attracting a keynote speaker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Deciding on relevant topics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Our format: 18 one-hour sessions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Recruiting our spakers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How we advertise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Starting a Tech Clinic at Andrew Heiskell</a:t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Started by volunteers with logistical and space support from the library in 2010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Centered on individual goals and exploration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Reference-oriented and sales-free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Everyone is welcome: people with disabilities, family members, professionals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Volunteers work in several languages and we particularly reach out to Spanish speakers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Attracting volunteers and patrons</a:t>
            </a:r>
            <a:endParaRPr/>
          </a:p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>
            <a:off x="838200" y="1565875"/>
            <a:ext cx="7555200" cy="51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Publicity: quarterly NewsLion, city and state mailing lists, referrals from professionals, word of mouth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It’s very common for volunteers and patrons to introduce friends and family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Volunteers participate to give back to the community, gain professional experience, meet people and learn new things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Patrons appreciate that we are free of paperwork, free of charge and free of eligibility requirements</a:t>
            </a:r>
            <a:endParaRPr/>
          </a:p>
        </p:txBody>
      </p:sp>
      <p:pic>
        <p:nvPicPr>
          <p:cNvPr id="98" name="Google Shape;9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45800" y="1843088"/>
            <a:ext cx="3493800" cy="262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Establishing a learning culture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 work with patrons to develop note-taking methods that make them feel confident and secure, from day one. These include print, Braille, typing and recording.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 connect patrons to self-study resources: Hadley Institute, AFB’s Learn NVDA, Typing Club, reference materials particular to software and hardware, and web search strategies.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 encourage patrons to set goals and develop practice habits.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 invite patrons to involve family, home care workers and other allies in their study plan, if they like.</a:t>
            </a:r>
            <a:endParaRPr/>
          </a:p>
          <a:p>
            <a:pPr indent="-228600" lvl="0" marL="228600" rtl="0" algn="l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 encourage volunteers to study and strategize together.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Building a community of practice</a:t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838200" y="183197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Volunteers use a shared calendar and documents through GSuite and Dropbox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Volunteers study and strategize together and are encouraged to include time to learn from and with other staff and volunteers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During a quarterly pitch meeting, volunteers propose, outline and assign new workshops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Our tech department is comprised of three former volunteers including our brand new trainer for Spanish-speaking patrons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8255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Welcoming interns from the New York State Commission for the Blind and CityAccess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Interns work with us intensively for an average of twelve weeks.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During their rotation, they shadow department staff, participate in group workshops, learn the tools we use to manage information and appointments, and hone their tech research skills.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Interns can focus on tech training, logistical support and/or tactile graphics and design.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Interns also have the opportunity to work with our audiobook studio manager, office manager and community partners in their field of interest.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One-on-one coaching</a:t>
            </a:r>
            <a:endParaRPr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838200" y="1547425"/>
            <a:ext cx="7422900" cy="49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Talking Typing Teacher and Typing Club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Operating system basics: Windows, Mac, iOS, Android, Chrome and Kindle (with screen readers or magnification)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Focus on free and affordable tech (including whatever tech a patron already has)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When purchase decisions are upcoming, we talk through what to ask and what to make note of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Supported calls to tech support, and supported web searches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23" name="Google Shape;12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99700" y="1160978"/>
            <a:ext cx="3554100" cy="236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Group workshops: building knowledgeable communities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838200" y="1812925"/>
            <a:ext cx="7169100" cy="414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We choose workshops based on patron and volunteer interest, novelty (something new every quarter) and unmet community need.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few standouts: Blind Photography, Intro to GarageBand, On the Move, iOS App Swap</a:t>
            </a:r>
            <a:endParaRPr/>
          </a:p>
        </p:txBody>
      </p:sp>
      <p:pic>
        <p:nvPicPr>
          <p:cNvPr id="130" name="Google Shape;13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07300" y="3391288"/>
            <a:ext cx="3879899" cy="29091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Blind Arduino Project</a:t>
            </a:r>
            <a:endParaRPr/>
          </a:p>
        </p:txBody>
      </p:sp>
      <p:sp>
        <p:nvSpPr>
          <p:cNvPr id="136" name="Google Shape;136;p21"/>
          <p:cNvSpPr txBox="1"/>
          <p:nvPr>
            <p:ph idx="1" type="body"/>
          </p:nvPr>
        </p:nvSpPr>
        <p:spPr>
          <a:xfrm>
            <a:off x="838200" y="1825625"/>
            <a:ext cx="7338300" cy="435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Teaches fundamentals of electronics (solderless wiring) and coding with Arduino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Focuses on nonvisual techniques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Participants code an audible and tactile light-level sensor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Learn more at blarbl.blogspot.com</a:t>
            </a:r>
            <a:endParaRPr/>
          </a:p>
        </p:txBody>
      </p:sp>
      <p:pic>
        <p:nvPicPr>
          <p:cNvPr id="137" name="Google Shape;13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76500" y="1570113"/>
            <a:ext cx="3646884" cy="4862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