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84" r:id="rId6"/>
  </p:sldMasterIdLst>
  <p:notesMasterIdLst>
    <p:notesMasterId r:id="rId26"/>
  </p:notesMasterIdLst>
  <p:sldIdLst>
    <p:sldId id="263" r:id="rId7"/>
    <p:sldId id="286" r:id="rId8"/>
    <p:sldId id="281" r:id="rId9"/>
    <p:sldId id="266" r:id="rId10"/>
    <p:sldId id="258" r:id="rId11"/>
    <p:sldId id="271" r:id="rId12"/>
    <p:sldId id="270" r:id="rId13"/>
    <p:sldId id="268" r:id="rId14"/>
    <p:sldId id="278" r:id="rId15"/>
    <p:sldId id="257" r:id="rId16"/>
    <p:sldId id="275" r:id="rId17"/>
    <p:sldId id="260" r:id="rId18"/>
    <p:sldId id="276" r:id="rId19"/>
    <p:sldId id="259" r:id="rId20"/>
    <p:sldId id="280" r:id="rId21"/>
    <p:sldId id="285" r:id="rId22"/>
    <p:sldId id="261" r:id="rId23"/>
    <p:sldId id="284" r:id="rId24"/>
    <p:sldId id="28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53A821-791E-A4DD-3A2A-1A0F915455CC}" name="McMillen, Stephen" initials="MS" userId="S::mcmillens@einetwork.net::d03ec5b8-6003-4f62-a524-4434f5612a0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6C14B-3CD5-5A1C-2B65-E4D250AEFEC4}" v="44" dt="2023-04-26T15:30:52.804"/>
    <p1510:client id="{5404BB19-641B-60D3-7EF5-68DBA53BB7A2}" v="42" dt="2023-04-26T14:20:10.097"/>
    <p1510:client id="{71B27BEE-517D-3461-B0AF-3C078F811FB1}" v="3" dt="2023-04-26T18:24:31.053"/>
    <p1510:client id="{8C5DE872-5977-0BF4-01F9-6A5231F33E30}" v="2" dt="2023-04-26T15:14:42.333"/>
    <p1510:client id="{9327F41A-4FE2-9CDC-7723-46D8BF0429B7}" v="36" dt="2023-04-26T17:35:11.850"/>
    <p1510:client id="{A494119F-94A3-1293-20D0-B498E70D674F}" v="1" dt="2023-04-26T14:07:54.123"/>
    <p1510:client id="{EB7E6426-825B-15E4-F0FB-09489956E115}" v="140" dt="2023-04-26T20:08:06.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CEF4B-31E7-46C6-8A48-7F91220FB662}" type="datetimeFigureOut">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EBF3E-B3E0-496C-81C7-D2510806074A}" type="slidenum">
              <a:t>‹#›</a:t>
            </a:fld>
            <a:endParaRPr lang="en-US"/>
          </a:p>
        </p:txBody>
      </p:sp>
    </p:spTree>
    <p:extLst>
      <p:ext uri="{BB962C8B-B14F-4D97-AF65-F5344CB8AC3E}">
        <p14:creationId xmlns:p14="http://schemas.microsoft.com/office/powerpoint/2010/main" val="3855907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ylamp.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Hi everybody, I am Mark Lee from LAMP in Pittsburgh and I am a middle-aged tallish white man who isn't burdened with too much hair.   I am here with My Colleague Steve (introduces and describes himself).   </a:t>
            </a:r>
          </a:p>
          <a:p>
            <a:pPr marL="171450" indent="-171450">
              <a:buFont typeface="Arial,Sans-Serif"/>
              <a:buChar char="•"/>
            </a:pPr>
            <a:r>
              <a:rPr lang="en-US"/>
              <a:t>Housekeeping: today we are doing a PowerPoint Presentation and will describe each slide.   This presentation is also uploaded to the wiki and contains alt text and was tested in JAWS before being uploaded.    We will move through this presentation fairly quickly due to time constraints. Please save questions till the end.       </a:t>
            </a:r>
            <a:endParaRPr lang="en-US">
              <a:cs typeface="Calibri"/>
            </a:endParaRPr>
          </a:p>
          <a:p>
            <a:pPr marL="171450" indent="-171450">
              <a:buFont typeface="Arial,Sans-Serif"/>
              <a:buChar char="•"/>
            </a:pPr>
            <a:r>
              <a:rPr lang="en-US"/>
              <a:t>Our first slide reads: Our Tactile Journey: Applied Tactiles in LAMP programming and a brief overview of some tools we use.   Next to that is our name LAMP set against a blue background and a shelf of light blue books with no titles and one book with a title on the side: Read for Life-LAMP's motto. </a:t>
            </a:r>
            <a:endParaRPr lang="en-US">
              <a:cs typeface="Calibri"/>
            </a:endParaRPr>
          </a:p>
          <a:p>
            <a:pPr marL="171450" indent="-171450">
              <a:buFont typeface="Arial,Sans-Serif"/>
              <a:buChar char="•"/>
            </a:pPr>
            <a:r>
              <a:rPr lang="en-US"/>
              <a:t>  We are here from LAMP in Pittsburgh to talk about some of the ways we use and have used tactile and touch to enhance programs at LAMP.  We are not experts/Journey / Not destinations and would love to hear what you are doing at your libraries as we know many of you do a lot.</a:t>
            </a:r>
            <a:endParaRPr lang="en-US">
              <a:cs typeface="Calibri"/>
            </a:endParaRPr>
          </a:p>
          <a:p>
            <a:pPr marL="171450" indent="-171450">
              <a:buFont typeface="Arial,Sans-Serif"/>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t>1</a:t>
            </a:fld>
            <a:endParaRPr lang="en-US"/>
          </a:p>
        </p:txBody>
      </p:sp>
    </p:spTree>
    <p:extLst>
      <p:ext uri="{BB962C8B-B14F-4D97-AF65-F5344CB8AC3E}">
        <p14:creationId xmlns:p14="http://schemas.microsoft.com/office/powerpoint/2010/main" val="60725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Tahoma"/>
                <a:ea typeface="+mj-lt"/>
                <a:cs typeface="+mj-lt"/>
              </a:rPr>
              <a:t>In this slide we have a picture of the Index Everest-D V5 Braille Embosser. H18” W22” D7”. Features Braille and text labeled control.  Has synthetic speech to help guide the user.  </a:t>
            </a:r>
            <a:r>
              <a:rPr lang="en-US" sz="1200" b="1" err="1">
                <a:latin typeface="Tahoma"/>
                <a:ea typeface="+mj-lt"/>
                <a:cs typeface="+mj-lt"/>
              </a:rPr>
              <a:t>WiFi</a:t>
            </a:r>
            <a:r>
              <a:rPr lang="en-US" sz="1200" b="1">
                <a:latin typeface="Tahoma"/>
                <a:ea typeface="+mj-lt"/>
                <a:cs typeface="+mj-lt"/>
              </a:rPr>
              <a:t>. Bluetooth.  The paper feeds from the top. $4,300 from </a:t>
            </a:r>
            <a:r>
              <a:rPr lang="en-US" sz="1200" b="1" err="1">
                <a:latin typeface="Tahoma"/>
                <a:ea typeface="+mj-lt"/>
                <a:cs typeface="+mj-lt"/>
              </a:rPr>
              <a:t>Humanware</a:t>
            </a:r>
            <a:r>
              <a:rPr lang="en-US" sz="1200" b="1">
                <a:latin typeface="Tahoma"/>
                <a:ea typeface="+mj-lt"/>
                <a:cs typeface="+mj-lt"/>
              </a:rPr>
              <a:t>. 500 sheets of Braille paper from American </a:t>
            </a:r>
            <a:r>
              <a:rPr lang="en-US" sz="1200" b="1" err="1">
                <a:latin typeface="Tahoma"/>
                <a:ea typeface="+mj-lt"/>
                <a:cs typeface="+mj-lt"/>
              </a:rPr>
              <a:t>Thermaform</a:t>
            </a:r>
            <a:r>
              <a:rPr lang="en-US" sz="1200" b="1">
                <a:latin typeface="Tahoma"/>
                <a:ea typeface="+mj-lt"/>
                <a:cs typeface="+mj-lt"/>
              </a:rPr>
              <a:t> $30</a:t>
            </a:r>
            <a:r>
              <a:rPr lang="en-US" sz="1200">
                <a:latin typeface="Tahoma"/>
                <a:ea typeface="+mj-lt"/>
                <a:cs typeface="+mj-lt"/>
              </a:rPr>
              <a:t>.  </a:t>
            </a:r>
            <a:r>
              <a:rPr lang="en-US" sz="1200" b="1">
                <a:latin typeface="Tahoma"/>
                <a:ea typeface="+mj-lt"/>
                <a:cs typeface="+mj-lt"/>
              </a:rPr>
              <a:t>We use this tool to create Braille documents and embossed images. </a:t>
            </a:r>
            <a:endParaRPr lang="en-US" b="1"/>
          </a:p>
        </p:txBody>
      </p:sp>
      <p:sp>
        <p:nvSpPr>
          <p:cNvPr id="4" name="Slide Number Placeholder 3"/>
          <p:cNvSpPr>
            <a:spLocks noGrp="1"/>
          </p:cNvSpPr>
          <p:nvPr>
            <p:ph type="sldNum" sz="quarter" idx="5"/>
          </p:nvPr>
        </p:nvSpPr>
        <p:spPr/>
        <p:txBody>
          <a:bodyPr/>
          <a:lstStyle/>
          <a:p>
            <a:fld id="{012EBF3E-B3E0-496C-81C7-D2510806074A}" type="slidenum">
              <a:rPr lang="en-US" smtClean="0"/>
              <a:t>10</a:t>
            </a:fld>
            <a:endParaRPr lang="en-US"/>
          </a:p>
        </p:txBody>
      </p:sp>
    </p:spTree>
    <p:extLst>
      <p:ext uri="{BB962C8B-B14F-4D97-AF65-F5344CB8AC3E}">
        <p14:creationId xmlns:p14="http://schemas.microsoft.com/office/powerpoint/2010/main" val="18398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Tactile View software is another tool that we use to create tactile graphics and documents. With Tactile View a user is able to manipulate and edit graphics, add Braille and print, add an orientation mark in the upper righthand corner, and then either print to a Braille embosser or to an ink printer, which may later be processed to Swell Form. Manufacturer documentation states fully accessible with a screen reader.</a:t>
            </a:r>
          </a:p>
          <a:p>
            <a:endParaRPr lang="en-US"/>
          </a:p>
          <a:p>
            <a:r>
              <a:rPr lang="en-US"/>
              <a:t>In this slide we have the software work area.  There are Graphic tool icons that span the top and left hand side of the software window. The graphic that is being worked on in this space is the Pittsburgh Steelers football team logo consisting of a circle around three four-pointed stars. </a:t>
            </a:r>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smtClean="0"/>
              <a:t>11</a:t>
            </a:fld>
            <a:endParaRPr lang="en-US"/>
          </a:p>
        </p:txBody>
      </p:sp>
    </p:spTree>
    <p:extLst>
      <p:ext uri="{BB962C8B-B14F-4D97-AF65-F5344CB8AC3E}">
        <p14:creationId xmlns:p14="http://schemas.microsoft.com/office/powerpoint/2010/main" val="232026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mj-lt"/>
                <a:cs typeface="Calibri"/>
              </a:rPr>
              <a:t>We learned about this printer and many as well as the Index Everest from our good friends at Andrew Heiskell Library in New Your at the last conference in New York in 2019-Sorry Jill Rothstein nor </a:t>
            </a:r>
            <a:r>
              <a:rPr lang="en-US" err="1">
                <a:ea typeface="+mj-lt"/>
                <a:cs typeface="Calibri"/>
              </a:rPr>
              <a:t>Chaucy</a:t>
            </a:r>
            <a:r>
              <a:rPr lang="en-US">
                <a:ea typeface="+mj-lt"/>
                <a:cs typeface="Calibri"/>
              </a:rPr>
              <a:t> Fleet could be with us today here.</a:t>
            </a:r>
            <a:endParaRPr lang="en-US"/>
          </a:p>
          <a:p>
            <a:pPr marL="285750" indent="-285750">
              <a:buFont typeface="Arial"/>
              <a:buChar char="•"/>
            </a:pPr>
            <a:r>
              <a:rPr lang="en-US">
                <a:ea typeface="+mj-lt"/>
                <a:cs typeface="Calibri"/>
              </a:rPr>
              <a:t>We like the open design of this printer which allows for tactile exploration of it to understand the concept of 3D printing.  </a:t>
            </a:r>
          </a:p>
          <a:p>
            <a:pPr marL="285750" indent="-285750">
              <a:buFont typeface="Arial"/>
              <a:buChar char="•"/>
            </a:pPr>
            <a:r>
              <a:rPr lang="en-US">
                <a:ea typeface="+mj-lt"/>
                <a:cs typeface="Calibri"/>
              </a:rPr>
              <a:t>This slide shows the </a:t>
            </a:r>
            <a:r>
              <a:rPr lang="en-US" err="1"/>
              <a:t>Lulzbot</a:t>
            </a:r>
            <a:r>
              <a:rPr lang="en-US"/>
              <a:t> Taz Pro Dual 3D printer sized 32.67 in x 28 in x 20.47 with a spool of white plastic filament on the top and brown plastic filament on the side of the printer. In the foreground 3 dimensional prints of the capital building and glasses.</a:t>
            </a:r>
            <a:endParaRPr lang="en-US">
              <a:cs typeface="Calibri"/>
            </a:endParaRPr>
          </a:p>
          <a:p>
            <a:pPr marL="285750" indent="-285750">
              <a:buFont typeface="Arial"/>
              <a:buChar char="•"/>
            </a:pPr>
            <a:endParaRPr lang="en-US">
              <a:ea typeface="+mj-lt"/>
              <a:cs typeface="Calibri"/>
            </a:endParaRPr>
          </a:p>
          <a:p>
            <a:pPr marL="285750" indent="-285750">
              <a:buFont typeface="Arial"/>
              <a:buChar char="•"/>
            </a:pPr>
            <a:endParaRPr lang="en-US">
              <a:ea typeface="+mj-lt"/>
              <a:cs typeface="Calibri"/>
            </a:endParaRPr>
          </a:p>
          <a:p>
            <a:endParaRPr lang="en-US">
              <a:ea typeface="+mj-lt"/>
              <a:cs typeface="Calibri"/>
            </a:endParaRPr>
          </a:p>
          <a:p>
            <a:r>
              <a:rPr lang="en-US">
                <a:ea typeface="+mj-lt"/>
                <a:cs typeface="Calibri"/>
              </a:rPr>
              <a:t>LulzBot</a:t>
            </a:r>
            <a:r>
              <a:rPr lang="en-US" sz="1200">
                <a:latin typeface="+mn-lt"/>
                <a:ea typeface="+mj-lt"/>
                <a:cs typeface="Calibri"/>
              </a:rPr>
              <a:t> TAZ Pro Dual Extruder 3D Printer</a:t>
            </a:r>
            <a:r>
              <a:rPr lang="en-US">
                <a:ea typeface="Tahoma"/>
                <a:cs typeface="Calibri"/>
              </a:rPr>
              <a:t>:</a:t>
            </a:r>
            <a:r>
              <a:rPr lang="en-US" sz="1200">
                <a:latin typeface="+mn-lt"/>
                <a:ea typeface="Tahoma"/>
                <a:cs typeface="Calibri"/>
              </a:rPr>
              <a:t>  $</a:t>
            </a:r>
            <a:r>
              <a:rPr lang="en-US">
                <a:ea typeface="Tahoma"/>
                <a:cs typeface="Calibri"/>
              </a:rPr>
              <a:t>4950</a:t>
            </a:r>
            <a:br>
              <a:rPr lang="en-US" sz="1200">
                <a:cs typeface="+mn-lt"/>
              </a:rPr>
            </a:br>
            <a:r>
              <a:rPr lang="en-US">
                <a:ea typeface="Tahoma"/>
                <a:cs typeface="Calibri"/>
              </a:rPr>
              <a:t>Filament: </a:t>
            </a:r>
            <a:r>
              <a:rPr lang="en-US" sz="1200">
                <a:latin typeface="+mn-lt"/>
                <a:ea typeface="Tahoma"/>
                <a:cs typeface="Calibri"/>
              </a:rPr>
              <a:t>$21 and up</a:t>
            </a:r>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smtClean="0"/>
              <a:t>12</a:t>
            </a:fld>
            <a:endParaRPr lang="en-US"/>
          </a:p>
        </p:txBody>
      </p:sp>
    </p:spTree>
    <p:extLst>
      <p:ext uri="{BB962C8B-B14F-4D97-AF65-F5344CB8AC3E}">
        <p14:creationId xmlns:p14="http://schemas.microsoft.com/office/powerpoint/2010/main" val="248807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we have three examples of items that we have 3D printed using the LulzBot printer. The first image on the left hand side is a representation of the University of Pittsburgh’s Cathedral of Learning building.   The second image, in the middle, is a  representation of a bird.   The third image is a representation of the mid section of the Capitol building in Washington DC.  The two outer images might be considered good candidates for tactile production due to the originals being too large to fully experience by touch.  The  bird could be considered a good candidate for tactile production due to the originals unavailability to fully experience by touch.</a:t>
            </a:r>
          </a:p>
        </p:txBody>
      </p:sp>
      <p:sp>
        <p:nvSpPr>
          <p:cNvPr id="4" name="Slide Number Placeholder 3"/>
          <p:cNvSpPr>
            <a:spLocks noGrp="1"/>
          </p:cNvSpPr>
          <p:nvPr>
            <p:ph type="sldNum" sz="quarter" idx="5"/>
          </p:nvPr>
        </p:nvSpPr>
        <p:spPr/>
        <p:txBody>
          <a:bodyPr/>
          <a:lstStyle/>
          <a:p>
            <a:fld id="{012EBF3E-B3E0-496C-81C7-D2510806074A}" type="slidenum">
              <a:rPr lang="en-US" smtClean="0"/>
              <a:t>13</a:t>
            </a:fld>
            <a:endParaRPr lang="en-US"/>
          </a:p>
        </p:txBody>
      </p:sp>
    </p:spTree>
    <p:extLst>
      <p:ext uri="{BB962C8B-B14F-4D97-AF65-F5344CB8AC3E}">
        <p14:creationId xmlns:p14="http://schemas.microsoft.com/office/powerpoint/2010/main" val="1438838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In this slide we have an example of modeling an existing item or structure in software and then printing to 3D.</a:t>
            </a:r>
            <a:endParaRPr lang="en-US">
              <a:cs typeface="Calibri" panose="020F0502020204030204"/>
            </a:endParaRPr>
          </a:p>
          <a:p>
            <a:r>
              <a:rPr lang="en-US">
                <a:latin typeface="Tahoma"/>
                <a:ea typeface="+mj-lt"/>
                <a:cs typeface="Tahoma"/>
              </a:rPr>
              <a:t> </a:t>
            </a:r>
            <a:endParaRPr lang="en-US">
              <a:latin typeface="Calibri" panose="020F0502020204030204"/>
              <a:ea typeface="+mj-lt"/>
              <a:cs typeface="Tahoma"/>
            </a:endParaRPr>
          </a:p>
          <a:p>
            <a:pPr marL="171450" indent="-171450">
              <a:buFont typeface="Arial"/>
              <a:buChar char="•"/>
            </a:pPr>
            <a:r>
              <a:rPr lang="en-US">
                <a:latin typeface="Tahoma"/>
                <a:ea typeface="+mj-lt"/>
                <a:cs typeface="Tahoma"/>
              </a:rPr>
              <a:t>Image one is a photo of the actual </a:t>
            </a:r>
            <a:r>
              <a:rPr lang="en-US"/>
              <a:t>LAMP</a:t>
            </a:r>
            <a:r>
              <a:rPr lang="en-US">
                <a:latin typeface="Tahoma"/>
                <a:ea typeface="Tahoma"/>
                <a:cs typeface="Tahoma"/>
              </a:rPr>
              <a:t> Leonard C. Staisey building</a:t>
            </a:r>
            <a:r>
              <a:rPr lang="en-US">
                <a:latin typeface="Calibri"/>
                <a:ea typeface="+mj-lt"/>
                <a:cs typeface="Calibri"/>
              </a:rPr>
              <a:t> </a:t>
            </a:r>
            <a:r>
              <a:rPr lang="en-US">
                <a:latin typeface="Tahoma"/>
                <a:ea typeface="+mj-lt"/>
                <a:cs typeface="Tahoma"/>
              </a:rPr>
              <a:t>in Pittsburgh. </a:t>
            </a:r>
            <a:endParaRPr lang="en-US">
              <a:latin typeface="Calibri" panose="020F0502020204030204"/>
              <a:ea typeface="+mj-lt"/>
              <a:cs typeface="Calibri"/>
            </a:endParaRPr>
          </a:p>
          <a:p>
            <a:pPr marL="171450" indent="-171450">
              <a:buFont typeface="Arial"/>
              <a:buChar char="•"/>
            </a:pPr>
            <a:r>
              <a:rPr lang="en-US">
                <a:latin typeface="Tahoma"/>
                <a:ea typeface="+mj-lt"/>
                <a:cs typeface="Tahoma"/>
              </a:rPr>
              <a:t>Image two is of a scale recreation in the 3D design software (Autodesk Tinkercad). </a:t>
            </a:r>
            <a:endParaRPr lang="en-US">
              <a:latin typeface="Calibri" panose="020F0502020204030204"/>
              <a:ea typeface="+mj-lt"/>
              <a:cs typeface="Calibri"/>
            </a:endParaRPr>
          </a:p>
          <a:p>
            <a:pPr marL="171450" indent="-171450">
              <a:buFont typeface="Arial"/>
              <a:buChar char="•"/>
            </a:pPr>
            <a:r>
              <a:rPr lang="en-US">
                <a:latin typeface="Tahoma"/>
                <a:ea typeface="+mj-lt"/>
                <a:cs typeface="Tahoma"/>
              </a:rPr>
              <a:t>Image number three is the finished product, a 3D printed representation of the Pittsburgh Library of Accessible Media for Pennsylvanians.</a:t>
            </a:r>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smtClean="0"/>
              <a:t>14</a:t>
            </a:fld>
            <a:endParaRPr lang="en-US"/>
          </a:p>
        </p:txBody>
      </p:sp>
    </p:spTree>
    <p:extLst>
      <p:ext uri="{BB962C8B-B14F-4D97-AF65-F5344CB8AC3E}">
        <p14:creationId xmlns:p14="http://schemas.microsoft.com/office/powerpoint/2010/main" val="279473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 have 3D pens which we purchased to utilize in programming or to quickly create a tactile representation of an object to aid in the communication of a given concept.  </a:t>
            </a:r>
            <a:endParaRPr lang="en-US"/>
          </a:p>
          <a:p>
            <a:pPr marL="171450" indent="-171450">
              <a:buFont typeface="Arial"/>
              <a:buChar char="•"/>
            </a:pPr>
            <a:r>
              <a:rPr lang="en-US">
                <a:cs typeface="Calibri"/>
              </a:rPr>
              <a:t>Pens with filament protruding from their base</a:t>
            </a:r>
          </a:p>
          <a:p>
            <a:pPr marL="171450" indent="-171450">
              <a:buFont typeface="Arial"/>
              <a:buChar char="•"/>
            </a:pPr>
            <a:r>
              <a:rPr lang="en-US">
                <a:cs typeface="Calibri"/>
              </a:rPr>
              <a:t>Real-world Example Karen </a:t>
            </a:r>
            <a:r>
              <a:rPr lang="en-US" err="1">
                <a:cs typeface="Calibri"/>
              </a:rPr>
              <a:t>Kenniger</a:t>
            </a:r>
            <a:r>
              <a:rPr lang="en-US">
                <a:cs typeface="Calibri"/>
              </a:rPr>
              <a:t> at Andrew Heiskell (we learned a great deal from our friends in New York)  Met Accessible tour of Jackson Pollack involved no touch so later I mocked up a Jackson Pollack</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a:t>15</a:t>
            </a:fld>
            <a:endParaRPr lang="en-US"/>
          </a:p>
        </p:txBody>
      </p:sp>
    </p:spTree>
    <p:extLst>
      <p:ext uri="{BB962C8B-B14F-4D97-AF65-F5344CB8AC3E}">
        <p14:creationId xmlns:p14="http://schemas.microsoft.com/office/powerpoint/2010/main" val="2550563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Supporting Individual Requests.  An educational consultant from the Golden Pillow Project, that works with disadvantaged kids in Pittsburgh, requested Swell Form images from books that are used for teaching.  In both images we have the educational consultant displaying the newly created tactile documents.</a:t>
            </a:r>
          </a:p>
        </p:txBody>
      </p:sp>
      <p:sp>
        <p:nvSpPr>
          <p:cNvPr id="4" name="Slide Number Placeholder 3"/>
          <p:cNvSpPr>
            <a:spLocks noGrp="1"/>
          </p:cNvSpPr>
          <p:nvPr>
            <p:ph type="sldNum" sz="quarter" idx="5"/>
          </p:nvPr>
        </p:nvSpPr>
        <p:spPr/>
        <p:txBody>
          <a:bodyPr/>
          <a:lstStyle/>
          <a:p>
            <a:fld id="{012EBF3E-B3E0-496C-81C7-D2510806074A}" type="slidenum">
              <a:rPr lang="en-US" smtClean="0"/>
              <a:t>16</a:t>
            </a:fld>
            <a:endParaRPr lang="en-US"/>
          </a:p>
        </p:txBody>
      </p:sp>
    </p:spTree>
    <p:extLst>
      <p:ext uri="{BB962C8B-B14F-4D97-AF65-F5344CB8AC3E}">
        <p14:creationId xmlns:p14="http://schemas.microsoft.com/office/powerpoint/2010/main" val="424862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supporting community projects and events we were contacted by University of Pitt Graduate Student  Hana Goodman that was coordinating an event between the Switch and Signal Skatepark and members of Western PA Blind Outdoor Leisure Development (BOLD).  </a:t>
            </a:r>
          </a:p>
          <a:p>
            <a:endParaRPr lang="en-US"/>
          </a:p>
          <a:p>
            <a:r>
              <a:rPr lang="en-US"/>
              <a:t>Image on the left is a Swell Form map of the indoor skateboard park with a guide key in both print and Braille.  The image on the right is a photo of the creator Hana holding the map.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12EBF3E-B3E0-496C-81C7-D2510806074A}" type="slidenum">
              <a:rPr lang="en-US" smtClean="0"/>
              <a:t>17</a:t>
            </a:fld>
            <a:endParaRPr lang="en-US"/>
          </a:p>
        </p:txBody>
      </p:sp>
    </p:spTree>
    <p:extLst>
      <p:ext uri="{BB962C8B-B14F-4D97-AF65-F5344CB8AC3E}">
        <p14:creationId xmlns:p14="http://schemas.microsoft.com/office/powerpoint/2010/main" val="4030987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images of Swell Form representations of famous master paintings being examined by our Tactile Tuesday program participants.  From left to right, The Mona Lisa, The Scream, and American Gothic.  </a:t>
            </a:r>
          </a:p>
          <a:p>
            <a:endParaRPr lang="en-US">
              <a:cs typeface="Calibri"/>
            </a:endParaRPr>
          </a:p>
          <a:p>
            <a:r>
              <a:rPr lang="en-US">
                <a:cs typeface="Calibri"/>
              </a:rPr>
              <a:t>What we discovered from our Master Paintings Swell Form experiment, was that many of the participants were aware and had heard of these paintings, but they had no connection or experience of them.  Some had commented about how they differed from their expectations.  And although these are representations of the originals, the over all feedback was that of an enriching experience.</a:t>
            </a:r>
          </a:p>
        </p:txBody>
      </p:sp>
      <p:sp>
        <p:nvSpPr>
          <p:cNvPr id="4" name="Slide Number Placeholder 3"/>
          <p:cNvSpPr>
            <a:spLocks noGrp="1"/>
          </p:cNvSpPr>
          <p:nvPr>
            <p:ph type="sldNum" sz="quarter" idx="5"/>
          </p:nvPr>
        </p:nvSpPr>
        <p:spPr/>
        <p:txBody>
          <a:bodyPr/>
          <a:lstStyle/>
          <a:p>
            <a:fld id="{012EBF3E-B3E0-496C-81C7-D2510806074A}" type="slidenum">
              <a:rPr lang="en-US" smtClean="0"/>
              <a:t>18</a:t>
            </a:fld>
            <a:endParaRPr lang="en-US"/>
          </a:p>
        </p:txBody>
      </p:sp>
    </p:spTree>
    <p:extLst>
      <p:ext uri="{BB962C8B-B14F-4D97-AF65-F5344CB8AC3E}">
        <p14:creationId xmlns:p14="http://schemas.microsoft.com/office/powerpoint/2010/main" val="2094548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End</a:t>
            </a:r>
          </a:p>
          <a:p>
            <a:r>
              <a:rPr lang="en-US">
                <a:cs typeface="Calibri"/>
              </a:rPr>
              <a:t>Library of Accessible Media for Pennsylvanians</a:t>
            </a:r>
          </a:p>
          <a:p>
            <a:r>
              <a:rPr lang="en-US">
                <a:cs typeface="Calibri"/>
                <a:hlinkClick r:id="rId3"/>
              </a:rPr>
              <a:t>http://mylamp.org</a:t>
            </a:r>
            <a:endParaRPr lang="en-US">
              <a:cs typeface="Calibri"/>
            </a:endParaRPr>
          </a:p>
          <a:p>
            <a:r>
              <a:rPr lang="en-US">
                <a:cs typeface="Calibri"/>
              </a:rPr>
              <a:t>Mark Lee, Library Services Administrator</a:t>
            </a:r>
          </a:p>
          <a:p>
            <a:r>
              <a:rPr lang="en-US">
                <a:cs typeface="Calibri"/>
              </a:rPr>
              <a:t>Stephen </a:t>
            </a:r>
            <a:r>
              <a:rPr lang="en-US" err="1">
                <a:cs typeface="Calibri"/>
              </a:rPr>
              <a:t>McMIllen</a:t>
            </a:r>
            <a:r>
              <a:rPr lang="en-US">
                <a:cs typeface="Calibri"/>
              </a:rPr>
              <a:t>, LAMP Service Integration Lead</a:t>
            </a:r>
          </a:p>
          <a:p>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a:t>19</a:t>
            </a:fld>
            <a:endParaRPr lang="en-US"/>
          </a:p>
        </p:txBody>
      </p:sp>
    </p:spTree>
    <p:extLst>
      <p:ext uri="{BB962C8B-B14F-4D97-AF65-F5344CB8AC3E}">
        <p14:creationId xmlns:p14="http://schemas.microsoft.com/office/powerpoint/2010/main" val="15570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ways we have incorporated tactile aspects into programming has been to experiment.  Here we worked with patrons to pick a book and then tried to add tactile objects into the book group discussion with some surprising results.  Chose Old man and the Sea .  </a:t>
            </a:r>
          </a:p>
          <a:p>
            <a:r>
              <a:rPr lang="en-US"/>
              <a:t> 3D print out of skiff</a:t>
            </a:r>
            <a:endParaRPr lang="en-US">
              <a:cs typeface="Calibri"/>
            </a:endParaRPr>
          </a:p>
          <a:p>
            <a:r>
              <a:rPr lang="en-US"/>
              <a:t>Person holding a lure (cork over the hook)</a:t>
            </a:r>
            <a:endParaRPr lang="en-US">
              <a:cs typeface="Calibri"/>
            </a:endParaRPr>
          </a:p>
          <a:p>
            <a:r>
              <a:rPr lang="en-US"/>
              <a:t>Someone using Deep Sea Rod while another person creates tension in the line at the other end. Real &amp; Fabricated tactile objects.</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a:t>2</a:t>
            </a:fld>
            <a:endParaRPr lang="en-US"/>
          </a:p>
        </p:txBody>
      </p:sp>
    </p:spTree>
    <p:extLst>
      <p:ext uri="{BB962C8B-B14F-4D97-AF65-F5344CB8AC3E}">
        <p14:creationId xmlns:p14="http://schemas.microsoft.com/office/powerpoint/2010/main" val="51774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Somatosensory: Relating to the Senses. Art show at LAMP Pittsburgh. W/ Pittsburgh Society of Sculptors   </a:t>
            </a:r>
            <a:endParaRPr lang="en-US"/>
          </a:p>
          <a:p>
            <a:pPr marL="171450" indent="-171450">
              <a:buFont typeface="Arial,Sans-Serif"/>
              <a:buChar char="•"/>
            </a:pPr>
            <a:r>
              <a:rPr lang="en-US"/>
              <a:t>An Art exhibit in which sculptures are allowed to be touched annually done since 2017 at Pittsburgh's LAMP</a:t>
            </a:r>
            <a:endParaRPr lang="en-US">
              <a:cs typeface="Calibri"/>
            </a:endParaRPr>
          </a:p>
          <a:p>
            <a:pPr marL="171450" indent="-171450">
              <a:buFont typeface="Arial,Sans-Serif"/>
              <a:buChar char="•"/>
            </a:pPr>
            <a:r>
              <a:rPr lang="en-US"/>
              <a:t>This Exhibit has a universal design because you can interact with art through touch while also listening to the artist describe the materials, inspiration, and meaning of their work.  Can't do that with most art.</a:t>
            </a:r>
            <a:endParaRPr lang="en-US">
              <a:cs typeface="Calibri"/>
            </a:endParaRPr>
          </a:p>
          <a:p>
            <a:pPr marL="171450" indent="-171450">
              <a:buFont typeface="Arial,Sans-Serif"/>
              <a:buChar char="•"/>
            </a:pPr>
            <a:r>
              <a:rPr lang="en-US"/>
              <a:t>This is a month long exhibit taking place in November each year Coordinated by Mary Beth Parks – Please visit this year.  </a:t>
            </a:r>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smtClean="0"/>
              <a:t>3</a:t>
            </a:fld>
            <a:endParaRPr lang="en-US"/>
          </a:p>
        </p:txBody>
      </p:sp>
    </p:spTree>
    <p:extLst>
      <p:ext uri="{BB962C8B-B14F-4D97-AF65-F5344CB8AC3E}">
        <p14:creationId xmlns:p14="http://schemas.microsoft.com/office/powerpoint/2010/main" val="54167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Other ways we are deliberate about including tactile aspects in Library programs.</a:t>
            </a:r>
          </a:p>
          <a:p>
            <a:pPr marL="171450" indent="-171450">
              <a:buFont typeface="Arial"/>
              <a:buChar char="•"/>
            </a:pPr>
            <a:r>
              <a:rPr lang="en-US">
                <a:cs typeface="Calibri"/>
              </a:rPr>
              <a:t>We get a menu of programs to choose from and select those that have tactile elements</a:t>
            </a:r>
          </a:p>
          <a:p>
            <a:pPr marL="171450" indent="-171450">
              <a:buFont typeface="Arial"/>
              <a:buChar char="•"/>
            </a:pPr>
            <a:r>
              <a:rPr lang="en-US">
                <a:cs typeface="Calibri"/>
              </a:rPr>
              <a:t>Contact presenters to let them know that presentations are enhanced if there are items included that people can touch.  </a:t>
            </a:r>
          </a:p>
          <a:p>
            <a:pPr marL="171450" indent="-171450">
              <a:buFont typeface="Arial"/>
              <a:buChar char="•"/>
            </a:pPr>
            <a:r>
              <a:rPr lang="en-US">
                <a:cs typeface="Calibri"/>
              </a:rPr>
              <a:t>Mary Beth is good at having this communication with presenters well in advance of the program date. Gives presenters time to prepare for tactile interactions.</a:t>
            </a:r>
          </a:p>
        </p:txBody>
      </p:sp>
      <p:sp>
        <p:nvSpPr>
          <p:cNvPr id="4" name="Slide Number Placeholder 3"/>
          <p:cNvSpPr>
            <a:spLocks noGrp="1"/>
          </p:cNvSpPr>
          <p:nvPr>
            <p:ph type="sldNum" sz="quarter" idx="5"/>
          </p:nvPr>
        </p:nvSpPr>
        <p:spPr/>
        <p:txBody>
          <a:bodyPr/>
          <a:lstStyle/>
          <a:p>
            <a:fld id="{012EBF3E-B3E0-496C-81C7-D2510806074A}" type="slidenum">
              <a:rPr lang="en-US"/>
              <a:t>4</a:t>
            </a:fld>
            <a:endParaRPr lang="en-US"/>
          </a:p>
        </p:txBody>
      </p:sp>
    </p:spTree>
    <p:extLst>
      <p:ext uri="{BB962C8B-B14F-4D97-AF65-F5344CB8AC3E}">
        <p14:creationId xmlns:p14="http://schemas.microsoft.com/office/powerpoint/2010/main" val="124988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a:buChar char="§"/>
            </a:pPr>
            <a:r>
              <a:rPr lang="en-US" err="1"/>
              <a:t>Zyfuse</a:t>
            </a:r>
            <a:r>
              <a:rPr lang="en-US"/>
              <a:t> Swell Form Tactile Graphics Machine from American Thermoform. H6” W20” D5”. $1,400.</a:t>
            </a:r>
            <a:r>
              <a:rPr lang="en-US" b="1"/>
              <a:t> +  </a:t>
            </a:r>
          </a:p>
          <a:p>
            <a:pPr marL="171450" indent="-171450">
              <a:buFont typeface="Wingdings"/>
              <a:buChar char="§"/>
            </a:pPr>
            <a:r>
              <a:rPr lang="en-US">
                <a:cs typeface="Calibri"/>
              </a:rPr>
              <a:t>As many of you know swell form raises the carbon in black ink and when combined with swell paper and heated in the printer creates a raised tactile image. </a:t>
            </a:r>
          </a:p>
          <a:p>
            <a:pPr marL="171450" indent="-171450">
              <a:buFont typeface="Wingdings"/>
              <a:buChar char="§"/>
            </a:pPr>
            <a:endParaRPr lang="en-US">
              <a:cs typeface="Calibri"/>
            </a:endParaRPr>
          </a:p>
          <a:p>
            <a:pPr marL="171450" indent="-171450">
              <a:buFont typeface="Wingdings"/>
              <a:buChar char="§"/>
            </a:pPr>
            <a:endParaRPr lang="en-US" b="1">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a:t>5</a:t>
            </a:fld>
            <a:endParaRPr lang="en-US"/>
          </a:p>
        </p:txBody>
      </p:sp>
    </p:spTree>
    <p:extLst>
      <p:ext uri="{BB962C8B-B14F-4D97-AF65-F5344CB8AC3E}">
        <p14:creationId xmlns:p14="http://schemas.microsoft.com/office/powerpoint/2010/main" val="120479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have three examples of Swell Form technical drawings. The Left hand image is a Swell Form drawing of railroad track approaching the horizon to explain the concept of the visual vanishing point. The image in the middle is a Swell Form Patent drawing of a Fender Telecaster Guitar. The image on the far right is a Swell Form Tennis Court.</a:t>
            </a:r>
          </a:p>
        </p:txBody>
      </p:sp>
      <p:sp>
        <p:nvSpPr>
          <p:cNvPr id="4" name="Slide Number Placeholder 3"/>
          <p:cNvSpPr>
            <a:spLocks noGrp="1"/>
          </p:cNvSpPr>
          <p:nvPr>
            <p:ph type="sldNum" sz="quarter" idx="5"/>
          </p:nvPr>
        </p:nvSpPr>
        <p:spPr/>
        <p:txBody>
          <a:bodyPr/>
          <a:lstStyle/>
          <a:p>
            <a:fld id="{012EBF3E-B3E0-496C-81C7-D2510806074A}" type="slidenum">
              <a:rPr lang="en-US" smtClean="0"/>
              <a:t>6</a:t>
            </a:fld>
            <a:endParaRPr lang="en-US"/>
          </a:p>
        </p:txBody>
      </p:sp>
    </p:spTree>
    <p:extLst>
      <p:ext uri="{BB962C8B-B14F-4D97-AF65-F5344CB8AC3E}">
        <p14:creationId xmlns:p14="http://schemas.microsoft.com/office/powerpoint/2010/main" val="64908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image on the left is a Swell Form map of the first floor of the LAMP Pittsburgh.   The image on the right is a Swell Form map of the first floor of the Carnegie Library of Pittsburgh, Oakland branch.  Both maps contain print and Braille labeling and are good examples of a practical use of Swell Form technology.</a:t>
            </a:r>
          </a:p>
        </p:txBody>
      </p:sp>
      <p:sp>
        <p:nvSpPr>
          <p:cNvPr id="4" name="Slide Number Placeholder 3"/>
          <p:cNvSpPr>
            <a:spLocks noGrp="1"/>
          </p:cNvSpPr>
          <p:nvPr>
            <p:ph type="sldNum" sz="quarter" idx="5"/>
          </p:nvPr>
        </p:nvSpPr>
        <p:spPr/>
        <p:txBody>
          <a:bodyPr/>
          <a:lstStyle/>
          <a:p>
            <a:fld id="{012EBF3E-B3E0-496C-81C7-D2510806074A}" type="slidenum">
              <a:rPr lang="en-US" smtClean="0"/>
              <a:t>7</a:t>
            </a:fld>
            <a:endParaRPr lang="en-US"/>
          </a:p>
        </p:txBody>
      </p:sp>
    </p:spTree>
    <p:extLst>
      <p:ext uri="{BB962C8B-B14F-4D97-AF65-F5344CB8AC3E}">
        <p14:creationId xmlns:p14="http://schemas.microsoft.com/office/powerpoint/2010/main" val="89918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LAMP book club program we have added these tactile book covers to help precipitate further discussion about the book.</a:t>
            </a:r>
          </a:p>
          <a:p>
            <a:endParaRPr lang="en-US"/>
          </a:p>
          <a:p>
            <a:r>
              <a:rPr lang="en-US"/>
              <a:t>Three images of the cover for the book "The Butterfly Effect: Insects and the Making of the Modern World" by Edward D. Melillo. The image includes drawings of five butterflies of varying sizes in color on a peach background.  The first image on the left is the original cover for the book.  The second image, in the middle, has been manipulated and edited to create a black and white version that will work well for a Swell Form document.  The third image, on the far right, is the final document with a tactile Swell Form representation of the book cover, the title and author in Braille, and tactile orientation mark in the upper right hand corner.  </a:t>
            </a:r>
          </a:p>
        </p:txBody>
      </p:sp>
      <p:sp>
        <p:nvSpPr>
          <p:cNvPr id="4" name="Slide Number Placeholder 3"/>
          <p:cNvSpPr>
            <a:spLocks noGrp="1"/>
          </p:cNvSpPr>
          <p:nvPr>
            <p:ph type="sldNum" sz="quarter" idx="5"/>
          </p:nvPr>
        </p:nvSpPr>
        <p:spPr/>
        <p:txBody>
          <a:bodyPr/>
          <a:lstStyle/>
          <a:p>
            <a:fld id="{012EBF3E-B3E0-496C-81C7-D2510806074A}" type="slidenum">
              <a:rPr lang="en-US" smtClean="0"/>
              <a:t>8</a:t>
            </a:fld>
            <a:endParaRPr lang="en-US"/>
          </a:p>
        </p:txBody>
      </p:sp>
    </p:spTree>
    <p:extLst>
      <p:ext uri="{BB962C8B-B14F-4D97-AF65-F5344CB8AC3E}">
        <p14:creationId xmlns:p14="http://schemas.microsoft.com/office/powerpoint/2010/main" val="1420396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LAMP Pittsburgh we have a monthly program called Tactile Tuesday.  In this group we explore and discuss patron interests in tactile images; and  the tools, technology, hardware, and software to create them.  Patrons are encouraged to use the hardware and software tools. There is much learned from the participants feedback and their interests drive the direction of the group and is evolving the ways that we include tactile into our programs and service.</a:t>
            </a:r>
          </a:p>
          <a:p>
            <a:r>
              <a:rPr lang="en-US">
                <a:cs typeface="Calibri"/>
              </a:rPr>
              <a:t>There are three images on this slide.  The images on the out most left and right are of Tactile Tuesday participants examining Swell Form graphics with their hands.   The center image is of </a:t>
            </a:r>
            <a:r>
              <a:rPr lang="en-US"/>
              <a:t>the discussion group conversing and sharing their opinions and interests.</a:t>
            </a:r>
            <a:endParaRPr lang="en-US">
              <a:cs typeface="Calibri"/>
            </a:endParaRPr>
          </a:p>
        </p:txBody>
      </p:sp>
      <p:sp>
        <p:nvSpPr>
          <p:cNvPr id="4" name="Slide Number Placeholder 3"/>
          <p:cNvSpPr>
            <a:spLocks noGrp="1"/>
          </p:cNvSpPr>
          <p:nvPr>
            <p:ph type="sldNum" sz="quarter" idx="5"/>
          </p:nvPr>
        </p:nvSpPr>
        <p:spPr/>
        <p:txBody>
          <a:bodyPr/>
          <a:lstStyle/>
          <a:p>
            <a:fld id="{012EBF3E-B3E0-496C-81C7-D2510806074A}" type="slidenum">
              <a:rPr lang="en-US" smtClean="0"/>
              <a:t>9</a:t>
            </a:fld>
            <a:endParaRPr lang="en-US"/>
          </a:p>
        </p:txBody>
      </p:sp>
    </p:spTree>
    <p:extLst>
      <p:ext uri="{BB962C8B-B14F-4D97-AF65-F5344CB8AC3E}">
        <p14:creationId xmlns:p14="http://schemas.microsoft.com/office/powerpoint/2010/main" val="392736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1954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3507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6897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429502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099226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2488761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CFE7BA-54DE-41BA-A693-9DC2CFDB5C9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22102378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CFE7BA-54DE-41BA-A693-9DC2CFDB5C96}"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36927846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CFE7BA-54DE-41BA-A693-9DC2CFDB5C96}"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3787175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FE7BA-54DE-41BA-A693-9DC2CFDB5C96}"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25675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CFE7BA-54DE-41BA-A693-9DC2CFDB5C9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3524572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71716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CFE7BA-54DE-41BA-A693-9DC2CFDB5C9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2956404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128458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561474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429502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099226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2488761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CFE7BA-54DE-41BA-A693-9DC2CFDB5C9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22102378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CFE7BA-54DE-41BA-A693-9DC2CFDB5C96}"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36927846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CFE7BA-54DE-41BA-A693-9DC2CFDB5C96}"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3787175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FE7BA-54DE-41BA-A693-9DC2CFDB5C96}"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25675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1614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CFE7BA-54DE-41BA-A693-9DC2CFDB5C9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3524572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CFE7BA-54DE-41BA-A693-9DC2CFDB5C9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2956404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128458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CFE7BA-54DE-41BA-A693-9DC2CFDB5C9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6130-3ED2-4786-AF6A-794359A976D8}" type="slidenum">
              <a:rPr lang="en-US" smtClean="0"/>
              <a:t>‹#›</a:t>
            </a:fld>
            <a:endParaRPr lang="en-US"/>
          </a:p>
        </p:txBody>
      </p:sp>
    </p:spTree>
    <p:extLst>
      <p:ext uri="{BB962C8B-B14F-4D97-AF65-F5344CB8AC3E}">
        <p14:creationId xmlns:p14="http://schemas.microsoft.com/office/powerpoint/2010/main" val="1561474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0119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907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689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0535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1505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676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359449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FE7BA-54DE-41BA-A693-9DC2CFDB5C96}" type="datetimeFigureOut">
              <a:rPr lang="en-US" smtClean="0"/>
              <a:t>4/26/2023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76130-3ED2-4786-AF6A-794359A976D8}" type="slidenum">
              <a:rPr lang="en-US" smtClean="0"/>
              <a:t>‹#›</a:t>
            </a:fld>
            <a:endParaRPr lang="en-US"/>
          </a:p>
        </p:txBody>
      </p:sp>
    </p:spTree>
    <p:extLst>
      <p:ext uri="{BB962C8B-B14F-4D97-AF65-F5344CB8AC3E}">
        <p14:creationId xmlns:p14="http://schemas.microsoft.com/office/powerpoint/2010/main" val="761237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FE7BA-54DE-41BA-A693-9DC2CFDB5C96}" type="datetimeFigureOut">
              <a:rPr lang="en-US" smtClean="0"/>
              <a:t>4/26/2023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76130-3ED2-4786-AF6A-794359A976D8}" type="slidenum">
              <a:rPr lang="en-US" smtClean="0"/>
              <a:t>‹#›</a:t>
            </a:fld>
            <a:endParaRPr lang="en-US"/>
          </a:p>
        </p:txBody>
      </p:sp>
    </p:spTree>
    <p:extLst>
      <p:ext uri="{BB962C8B-B14F-4D97-AF65-F5344CB8AC3E}">
        <p14:creationId xmlns:p14="http://schemas.microsoft.com/office/powerpoint/2010/main" val="7612379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hyperlink" Target="http://mylamp.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6C044-7BF4-4428-A123-F8ED5510DAD3}"/>
              </a:ext>
            </a:extLst>
          </p:cNvPr>
          <p:cNvSpPr>
            <a:spLocks noGrp="1"/>
          </p:cNvSpPr>
          <p:nvPr>
            <p:ph type="ctrTitle"/>
          </p:nvPr>
        </p:nvSpPr>
        <p:spPr>
          <a:xfrm>
            <a:off x="6127609" y="941822"/>
            <a:ext cx="4474352" cy="1683623"/>
          </a:xfrm>
        </p:spPr>
        <p:txBody>
          <a:bodyPr anchor="b">
            <a:normAutofit fontScale="90000"/>
          </a:bodyPr>
          <a:lstStyle/>
          <a:p>
            <a:pPr algn="l"/>
            <a:r>
              <a:rPr lang="en-US" b="1">
                <a:solidFill>
                  <a:schemeClr val="accent1">
                    <a:lumMod val="75000"/>
                  </a:schemeClr>
                </a:solidFill>
                <a:latin typeface="Tahoma"/>
                <a:ea typeface="Tahoma"/>
                <a:cs typeface="Calibri Light"/>
              </a:rPr>
              <a:t>Our Tactile Journey</a:t>
            </a:r>
          </a:p>
        </p:txBody>
      </p:sp>
      <p:sp>
        <p:nvSpPr>
          <p:cNvPr id="3" name="Subtitle 2">
            <a:extLst>
              <a:ext uri="{FF2B5EF4-FFF2-40B4-BE49-F238E27FC236}">
                <a16:creationId xmlns:a16="http://schemas.microsoft.com/office/drawing/2014/main" id="{4969FC2B-1644-4BED-AD73-8745BBE637B9}"/>
              </a:ext>
            </a:extLst>
          </p:cNvPr>
          <p:cNvSpPr>
            <a:spLocks noGrp="1"/>
          </p:cNvSpPr>
          <p:nvPr>
            <p:ph type="subTitle" idx="1"/>
          </p:nvPr>
        </p:nvSpPr>
        <p:spPr>
          <a:xfrm>
            <a:off x="5467132" y="3156011"/>
            <a:ext cx="5623560" cy="2108620"/>
          </a:xfrm>
        </p:spPr>
        <p:txBody>
          <a:bodyPr vert="horz" lIns="91440" tIns="45720" rIns="91440" bIns="45720" rtlCol="0" anchor="t">
            <a:noAutofit/>
          </a:bodyPr>
          <a:lstStyle/>
          <a:p>
            <a:pPr>
              <a:lnSpc>
                <a:spcPct val="120000"/>
              </a:lnSpc>
              <a:spcBef>
                <a:spcPts val="0"/>
              </a:spcBef>
            </a:pPr>
            <a:r>
              <a:rPr lang="en-US" sz="1600" b="1">
                <a:solidFill>
                  <a:schemeClr val="accent1">
                    <a:lumMod val="75000"/>
                  </a:schemeClr>
                </a:solidFill>
                <a:latin typeface="Tahoma"/>
                <a:ea typeface="Tahoma"/>
                <a:cs typeface="Calibri"/>
              </a:rPr>
              <a:t>Applied tactiles in LAMP programming </a:t>
            </a:r>
            <a:endParaRPr lang="en-US" sz="1600">
              <a:solidFill>
                <a:schemeClr val="accent1">
                  <a:lumMod val="75000"/>
                </a:schemeClr>
              </a:solidFill>
              <a:latin typeface="Tahoma"/>
              <a:ea typeface="Tahoma"/>
              <a:cs typeface="Calibri"/>
            </a:endParaRPr>
          </a:p>
          <a:p>
            <a:pPr>
              <a:lnSpc>
                <a:spcPct val="120000"/>
              </a:lnSpc>
              <a:spcBef>
                <a:spcPts val="0"/>
              </a:spcBef>
            </a:pPr>
            <a:r>
              <a:rPr lang="en-US" sz="1600" b="1">
                <a:solidFill>
                  <a:schemeClr val="accent1">
                    <a:lumMod val="75000"/>
                  </a:schemeClr>
                </a:solidFill>
                <a:latin typeface="Tahoma"/>
                <a:ea typeface="Tahoma"/>
                <a:cs typeface="Calibri"/>
              </a:rPr>
              <a:t>&amp; overview of the tools used. </a:t>
            </a:r>
            <a:endParaRPr lang="en-US" sz="1600">
              <a:solidFill>
                <a:schemeClr val="accent1">
                  <a:lumMod val="75000"/>
                </a:schemeClr>
              </a:solidFill>
              <a:latin typeface="Tahoma"/>
              <a:ea typeface="Tahoma"/>
              <a:cs typeface="Calibri"/>
            </a:endParaRPr>
          </a:p>
          <a:p>
            <a:pPr>
              <a:lnSpc>
                <a:spcPct val="120000"/>
              </a:lnSpc>
              <a:spcBef>
                <a:spcPts val="0"/>
              </a:spcBef>
            </a:pPr>
            <a:endParaRPr lang="en-US" sz="1600" b="1">
              <a:solidFill>
                <a:schemeClr val="accent1">
                  <a:lumMod val="75000"/>
                </a:schemeClr>
              </a:solidFill>
              <a:latin typeface="Tahoma"/>
              <a:ea typeface="Tahoma"/>
              <a:cs typeface="Calibri"/>
            </a:endParaRPr>
          </a:p>
          <a:p>
            <a:pPr>
              <a:lnSpc>
                <a:spcPct val="120000"/>
              </a:lnSpc>
              <a:spcBef>
                <a:spcPts val="100"/>
              </a:spcBef>
              <a:spcAft>
                <a:spcPts val="100"/>
              </a:spcAft>
            </a:pPr>
            <a:r>
              <a:rPr lang="en-US" sz="1600" b="1">
                <a:solidFill>
                  <a:schemeClr val="accent1">
                    <a:lumMod val="75000"/>
                  </a:schemeClr>
                </a:solidFill>
                <a:latin typeface="Tahoma"/>
                <a:ea typeface="Tahoma"/>
                <a:cs typeface="Calibri"/>
              </a:rPr>
              <a:t>Library of Accessible Media for Pennsylvanians</a:t>
            </a:r>
            <a:endParaRPr lang="en-US" sz="1600">
              <a:solidFill>
                <a:schemeClr val="accent1">
                  <a:lumMod val="75000"/>
                </a:schemeClr>
              </a:solidFill>
              <a:latin typeface="Tahoma"/>
              <a:ea typeface="Tahoma"/>
              <a:cs typeface="Calibri"/>
            </a:endParaRPr>
          </a:p>
          <a:p>
            <a:pPr>
              <a:lnSpc>
                <a:spcPct val="120000"/>
              </a:lnSpc>
              <a:spcBef>
                <a:spcPts val="100"/>
              </a:spcBef>
              <a:spcAft>
                <a:spcPts val="100"/>
              </a:spcAft>
            </a:pPr>
            <a:r>
              <a:rPr lang="en-US" sz="1600" b="1">
                <a:solidFill>
                  <a:schemeClr val="accent1">
                    <a:lumMod val="75000"/>
                  </a:schemeClr>
                </a:solidFill>
                <a:latin typeface="Tahoma"/>
                <a:ea typeface="Tahoma"/>
                <a:cs typeface="Calibri"/>
              </a:rPr>
              <a:t>Carnegie Library of Pittsburgh</a:t>
            </a:r>
            <a:endParaRPr lang="en-US" sz="1600">
              <a:solidFill>
                <a:schemeClr val="accent1">
                  <a:lumMod val="75000"/>
                </a:schemeClr>
              </a:solidFill>
              <a:latin typeface="Tahoma"/>
              <a:ea typeface="Tahoma"/>
              <a:cs typeface="Calibri"/>
            </a:endParaRPr>
          </a:p>
          <a:p>
            <a:pPr>
              <a:lnSpc>
                <a:spcPct val="120000"/>
              </a:lnSpc>
              <a:spcBef>
                <a:spcPts val="100"/>
              </a:spcBef>
              <a:spcAft>
                <a:spcPts val="100"/>
              </a:spcAft>
            </a:pPr>
            <a:r>
              <a:rPr lang="en-US" sz="1600" b="1">
                <a:solidFill>
                  <a:schemeClr val="accent1">
                    <a:lumMod val="75000"/>
                  </a:schemeClr>
                </a:solidFill>
                <a:latin typeface="Tahoma"/>
                <a:ea typeface="Tahoma"/>
                <a:cs typeface="Calibri"/>
              </a:rPr>
              <a:t>Stephen McMillen &amp; Mark Lee</a:t>
            </a:r>
            <a:endParaRPr lang="en-US" sz="1600">
              <a:solidFill>
                <a:schemeClr val="accent1">
                  <a:lumMod val="75000"/>
                </a:schemeClr>
              </a:solidFill>
              <a:latin typeface="Tahoma"/>
              <a:ea typeface="Tahoma"/>
              <a:cs typeface="Calibri"/>
            </a:endParaRPr>
          </a:p>
          <a:p>
            <a:pPr algn="l"/>
            <a:endParaRPr lang="en-US" sz="2000" b="1">
              <a:cs typeface="Calibri"/>
            </a:endParaRPr>
          </a:p>
        </p:txBody>
      </p:sp>
      <p:pic>
        <p:nvPicPr>
          <p:cNvPr id="5" name="Picture 5" descr="A picture containing text, &quot;LAMP&quot;&#10;&#10;">
            <a:extLst>
              <a:ext uri="{FF2B5EF4-FFF2-40B4-BE49-F238E27FC236}">
                <a16:creationId xmlns:a16="http://schemas.microsoft.com/office/drawing/2014/main" id="{4A1D490A-6DF2-6DF1-8C22-0B4CD416881E}"/>
              </a:ext>
            </a:extLst>
          </p:cNvPr>
          <p:cNvPicPr>
            <a:picLocks noChangeAspect="1"/>
          </p:cNvPicPr>
          <p:nvPr/>
        </p:nvPicPr>
        <p:blipFill>
          <a:blip r:embed="rId3"/>
          <a:stretch>
            <a:fillRect/>
          </a:stretch>
        </p:blipFill>
        <p:spPr>
          <a:xfrm>
            <a:off x="1296558" y="1717036"/>
            <a:ext cx="3510140" cy="1092043"/>
          </a:xfrm>
          <a:prstGeom prst="rect">
            <a:avLst/>
          </a:prstGeom>
        </p:spPr>
      </p:pic>
      <p:pic>
        <p:nvPicPr>
          <p:cNvPr id="4" name="Picture 4" descr="Row of mostly untitled light blue books on a shelf.  One book in orange leans against another with the title on the spine saying: &quot;Read for Life&quot; LAMP's tagline. ">
            <a:extLst>
              <a:ext uri="{FF2B5EF4-FFF2-40B4-BE49-F238E27FC236}">
                <a16:creationId xmlns:a16="http://schemas.microsoft.com/office/drawing/2014/main" id="{EE7350F3-4A28-5C27-389F-E6A70EDAF885}"/>
              </a:ext>
            </a:extLst>
          </p:cNvPr>
          <p:cNvPicPr>
            <a:picLocks noChangeAspect="1"/>
          </p:cNvPicPr>
          <p:nvPr/>
        </p:nvPicPr>
        <p:blipFill rotWithShape="1">
          <a:blip r:embed="rId4"/>
          <a:srcRect l="52026" t="9091" r="-1" b="-1"/>
          <a:stretch/>
        </p:blipFill>
        <p:spPr>
          <a:xfrm>
            <a:off x="1793185" y="3581108"/>
            <a:ext cx="2518687" cy="1992632"/>
          </a:xfrm>
          <a:prstGeom prst="rect">
            <a:avLst/>
          </a:prstGeom>
        </p:spPr>
      </p:pic>
    </p:spTree>
    <p:extLst>
      <p:ext uri="{BB962C8B-B14F-4D97-AF65-F5344CB8AC3E}">
        <p14:creationId xmlns:p14="http://schemas.microsoft.com/office/powerpoint/2010/main" val="3667655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F28A-0BD9-0363-C1B8-56CF9758B015}"/>
              </a:ext>
            </a:extLst>
          </p:cNvPr>
          <p:cNvSpPr>
            <a:spLocks noGrp="1"/>
          </p:cNvSpPr>
          <p:nvPr>
            <p:ph type="title"/>
          </p:nvPr>
        </p:nvSpPr>
        <p:spPr>
          <a:xfrm>
            <a:off x="295695" y="1346237"/>
            <a:ext cx="4714184" cy="5147015"/>
          </a:xfrm>
        </p:spPr>
        <p:txBody>
          <a:bodyPr>
            <a:normAutofit/>
          </a:bodyPr>
          <a:lstStyle/>
          <a:p>
            <a:r>
              <a:rPr lang="en-US" sz="3200" b="1">
                <a:latin typeface="Tahoma"/>
                <a:ea typeface="+mj-lt"/>
                <a:cs typeface="+mj-lt"/>
              </a:rPr>
              <a:t>Index Everest-D V5 Braille Embosser from Humanware: </a:t>
            </a:r>
            <a:r>
              <a:rPr lang="en-US" sz="3200" b="1">
                <a:latin typeface="Tahoma"/>
                <a:ea typeface="Tahoma"/>
                <a:cs typeface="Tahoma"/>
              </a:rPr>
              <a:t>$4,300</a:t>
            </a:r>
            <a:r>
              <a:rPr lang="en-US" sz="3200" b="1">
                <a:latin typeface="Tahoma"/>
                <a:ea typeface="+mj-lt"/>
                <a:cs typeface="+mj-lt"/>
              </a:rPr>
              <a:t> </a:t>
            </a:r>
            <a:br>
              <a:rPr lang="en-US" sz="3200" b="1">
                <a:latin typeface="Tahoma"/>
                <a:ea typeface="+mj-lt"/>
                <a:cs typeface="+mj-lt"/>
              </a:rPr>
            </a:br>
            <a:br>
              <a:rPr lang="en-US" sz="3200" b="1">
                <a:latin typeface="Tahoma"/>
                <a:ea typeface="+mj-lt"/>
                <a:cs typeface="+mj-lt"/>
              </a:rPr>
            </a:br>
            <a:r>
              <a:rPr lang="en-US" sz="3200" b="1">
                <a:latin typeface="Tahoma"/>
                <a:ea typeface="+mj-lt"/>
                <a:cs typeface="+mj-lt"/>
              </a:rPr>
              <a:t>500 sheets of Braille paper from American Thermaform: $30</a:t>
            </a:r>
            <a:br>
              <a:rPr lang="en-US" sz="3200">
                <a:cs typeface="Calibri Light"/>
              </a:rPr>
            </a:br>
            <a:endParaRPr lang="en-US" sz="3200">
              <a:cs typeface="Calibri Light"/>
            </a:endParaRPr>
          </a:p>
        </p:txBody>
      </p:sp>
      <p:pic>
        <p:nvPicPr>
          <p:cNvPr id="6" name="Picture 6" descr="Everest-D V5 Braille Embosser rests on a table. It is white and black and has both braille and alphabetic lettering.  Paper feeds from the top. &#10;">
            <a:extLst>
              <a:ext uri="{FF2B5EF4-FFF2-40B4-BE49-F238E27FC236}">
                <a16:creationId xmlns:a16="http://schemas.microsoft.com/office/drawing/2014/main" id="{0CCB2A1A-2CE4-750D-734D-3755CE16013F}"/>
              </a:ext>
            </a:extLst>
          </p:cNvPr>
          <p:cNvPicPr>
            <a:picLocks noGrp="1" noChangeAspect="1"/>
          </p:cNvPicPr>
          <p:nvPr>
            <p:ph idx="1"/>
          </p:nvPr>
        </p:nvPicPr>
        <p:blipFill>
          <a:blip r:embed="rId3"/>
          <a:stretch>
            <a:fillRect/>
          </a:stretch>
        </p:blipFill>
        <p:spPr>
          <a:xfrm>
            <a:off x="4949147" y="1279286"/>
            <a:ext cx="7110123" cy="5213979"/>
          </a:xfrm>
        </p:spPr>
      </p:pic>
    </p:spTree>
    <p:extLst>
      <p:ext uri="{BB962C8B-B14F-4D97-AF65-F5344CB8AC3E}">
        <p14:creationId xmlns:p14="http://schemas.microsoft.com/office/powerpoint/2010/main" val="1739109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BF7985-1D68-EFF3-6332-EC3CD929BCE3}"/>
              </a:ext>
            </a:extLst>
          </p:cNvPr>
          <p:cNvSpPr>
            <a:spLocks noGrp="1"/>
          </p:cNvSpPr>
          <p:nvPr>
            <p:ph type="title"/>
          </p:nvPr>
        </p:nvSpPr>
        <p:spPr>
          <a:xfrm>
            <a:off x="2789164" y="469036"/>
            <a:ext cx="8172091" cy="1325563"/>
          </a:xfrm>
        </p:spPr>
        <p:txBody>
          <a:bodyPr/>
          <a:lstStyle/>
          <a:p>
            <a:r>
              <a:rPr lang="en-US" b="1">
                <a:latin typeface="Tahoma"/>
                <a:ea typeface="Tahoma"/>
                <a:cs typeface="Calibri Light"/>
              </a:rPr>
              <a:t>Tactile View software</a:t>
            </a:r>
          </a:p>
        </p:txBody>
      </p:sp>
      <p:pic>
        <p:nvPicPr>
          <p:cNvPr id="2" name="Picture 2" descr="The Tactile View software work area.  Graphic tool icons span the top and left hand side of the software window. The graphic that is being worked on in this space is the Pittsburgh Steelers football team logo consisting of a circle around three four-pointed geometric shapes called hypocycloids. With Tactile View a user is able to manipulate and edit graphics, add Braille and print, add an orientation mark in the upper righthand corner, and then either print to a Braille embosser or to an ink printer, which may later be processed to Swell Form. ">
            <a:extLst>
              <a:ext uri="{FF2B5EF4-FFF2-40B4-BE49-F238E27FC236}">
                <a16:creationId xmlns:a16="http://schemas.microsoft.com/office/drawing/2014/main" id="{DF27B477-A8D6-E9F9-7453-2A315FF28CDC}"/>
              </a:ext>
            </a:extLst>
          </p:cNvPr>
          <p:cNvPicPr>
            <a:picLocks noChangeAspect="1"/>
          </p:cNvPicPr>
          <p:nvPr/>
        </p:nvPicPr>
        <p:blipFill>
          <a:blip r:embed="rId3"/>
          <a:stretch>
            <a:fillRect/>
          </a:stretch>
        </p:blipFill>
        <p:spPr>
          <a:xfrm>
            <a:off x="2783459" y="1471124"/>
            <a:ext cx="6236897" cy="5267222"/>
          </a:xfrm>
          <a:prstGeom prst="rect">
            <a:avLst/>
          </a:prstGeom>
        </p:spPr>
      </p:pic>
    </p:spTree>
    <p:extLst>
      <p:ext uri="{BB962C8B-B14F-4D97-AF65-F5344CB8AC3E}">
        <p14:creationId xmlns:p14="http://schemas.microsoft.com/office/powerpoint/2010/main" val="192961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CB55-F47D-235E-4DA8-AB2948C48986}"/>
              </a:ext>
            </a:extLst>
          </p:cNvPr>
          <p:cNvSpPr>
            <a:spLocks noGrp="1"/>
          </p:cNvSpPr>
          <p:nvPr>
            <p:ph type="title"/>
          </p:nvPr>
        </p:nvSpPr>
        <p:spPr>
          <a:xfrm>
            <a:off x="148087" y="1630334"/>
            <a:ext cx="4661420" cy="4186657"/>
          </a:xfrm>
        </p:spPr>
        <p:txBody>
          <a:bodyPr>
            <a:normAutofit/>
          </a:bodyPr>
          <a:lstStyle/>
          <a:p>
            <a:r>
              <a:rPr lang="en-US" sz="3200" b="1">
                <a:latin typeface="Tahoma"/>
                <a:ea typeface="+mj-lt"/>
                <a:cs typeface="+mj-lt"/>
              </a:rPr>
              <a:t>LulzBot TAZ Pro Dual Extruder 3D Printer</a:t>
            </a:r>
            <a:r>
              <a:rPr lang="en-US" sz="3200" b="1">
                <a:latin typeface="Tahoma"/>
                <a:ea typeface="Tahoma"/>
                <a:cs typeface="Calibri Light"/>
              </a:rPr>
              <a:t>: $4950</a:t>
            </a:r>
            <a:br>
              <a:rPr lang="en-US" sz="3200" b="1">
                <a:latin typeface="Tahoma"/>
                <a:ea typeface="Tahoma"/>
                <a:cs typeface="Calibri Light"/>
              </a:rPr>
            </a:br>
            <a:br>
              <a:rPr lang="en-US" sz="3200" b="1">
                <a:latin typeface="Tahoma"/>
                <a:cs typeface="Calibri Light"/>
              </a:rPr>
            </a:br>
            <a:r>
              <a:rPr lang="en-US" sz="3200" b="1">
                <a:latin typeface="Tahoma"/>
                <a:ea typeface="Tahoma"/>
                <a:cs typeface="Calibri Light"/>
              </a:rPr>
              <a:t>Filament: $21 and up</a:t>
            </a:r>
            <a:br>
              <a:rPr lang="en-US" b="1">
                <a:latin typeface="Tahoma"/>
                <a:cs typeface="Calibri Light"/>
              </a:rPr>
            </a:br>
            <a:endParaRPr lang="en-US" b="1">
              <a:cs typeface="Calibri Light"/>
            </a:endParaRPr>
          </a:p>
        </p:txBody>
      </p:sp>
      <p:pic>
        <p:nvPicPr>
          <p:cNvPr id="4" name="Picture 4" descr="Lulzbot Taz Pro Dual 3D printer sized 32.67 in x 28 in x 20.47 with a spool of white plastic fillament on the top and brown plastic filament on the side of the printer. In the foreground 3 dimensional prints of the capital building and glasses.">
            <a:extLst>
              <a:ext uri="{FF2B5EF4-FFF2-40B4-BE49-F238E27FC236}">
                <a16:creationId xmlns:a16="http://schemas.microsoft.com/office/drawing/2014/main" id="{7FF2B5B1-D1F4-B8ED-1F15-CBB66D5FF06E}"/>
              </a:ext>
            </a:extLst>
          </p:cNvPr>
          <p:cNvPicPr>
            <a:picLocks noGrp="1" noChangeAspect="1"/>
          </p:cNvPicPr>
          <p:nvPr>
            <p:ph idx="1"/>
          </p:nvPr>
        </p:nvPicPr>
        <p:blipFill>
          <a:blip r:embed="rId3"/>
          <a:stretch>
            <a:fillRect/>
          </a:stretch>
        </p:blipFill>
        <p:spPr>
          <a:xfrm>
            <a:off x="5070370" y="934230"/>
            <a:ext cx="6939562" cy="5544658"/>
          </a:xfrm>
        </p:spPr>
      </p:pic>
    </p:spTree>
    <p:extLst>
      <p:ext uri="{BB962C8B-B14F-4D97-AF65-F5344CB8AC3E}">
        <p14:creationId xmlns:p14="http://schemas.microsoft.com/office/powerpoint/2010/main" val="3472784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E873-C63B-1EE8-6BBD-96ADD607C2A8}"/>
              </a:ext>
            </a:extLst>
          </p:cNvPr>
          <p:cNvSpPr>
            <a:spLocks noGrp="1"/>
          </p:cNvSpPr>
          <p:nvPr>
            <p:ph type="title"/>
          </p:nvPr>
        </p:nvSpPr>
        <p:spPr>
          <a:xfrm>
            <a:off x="638354" y="499315"/>
            <a:ext cx="2579299" cy="1210544"/>
          </a:xfrm>
        </p:spPr>
        <p:txBody>
          <a:bodyPr>
            <a:normAutofit fontScale="90000"/>
          </a:bodyPr>
          <a:lstStyle/>
          <a:p>
            <a:r>
              <a:rPr lang="en-US" b="1">
                <a:latin typeface="Tahoma"/>
                <a:ea typeface="Tahoma"/>
                <a:cs typeface="Calibri Light"/>
              </a:rPr>
              <a:t>3D Prints</a:t>
            </a:r>
            <a:endParaRPr lang="en-US" b="1">
              <a:latin typeface="Tahoma"/>
              <a:ea typeface="Tahoma"/>
            </a:endParaRPr>
          </a:p>
        </p:txBody>
      </p:sp>
      <p:pic>
        <p:nvPicPr>
          <p:cNvPr id="4" name="Picture 4" descr="A 3D print of the middle section of the Capitol building in Washington DC, printed in brown plastic.">
            <a:extLst>
              <a:ext uri="{FF2B5EF4-FFF2-40B4-BE49-F238E27FC236}">
                <a16:creationId xmlns:a16="http://schemas.microsoft.com/office/drawing/2014/main" id="{27B12D7A-7FAF-DE36-6F3A-FD75193CE2A8}"/>
              </a:ext>
            </a:extLst>
          </p:cNvPr>
          <p:cNvPicPr>
            <a:picLocks noGrp="1" noChangeAspect="1"/>
          </p:cNvPicPr>
          <p:nvPr>
            <p:ph idx="1"/>
          </p:nvPr>
        </p:nvPicPr>
        <p:blipFill>
          <a:blip r:embed="rId3"/>
          <a:stretch>
            <a:fillRect/>
          </a:stretch>
        </p:blipFill>
        <p:spPr>
          <a:xfrm>
            <a:off x="8409308" y="1978547"/>
            <a:ext cx="3263504" cy="4351338"/>
          </a:xfrm>
        </p:spPr>
      </p:pic>
      <p:pic>
        <p:nvPicPr>
          <p:cNvPr id="5" name="Picture 5" descr="A representation of the University of Pittsburgh’s Cathedral of Learning building, printed in gray plastic.">
            <a:extLst>
              <a:ext uri="{FF2B5EF4-FFF2-40B4-BE49-F238E27FC236}">
                <a16:creationId xmlns:a16="http://schemas.microsoft.com/office/drawing/2014/main" id="{E7CAF4B6-3738-3CA2-446D-F5A96444F8F1}"/>
              </a:ext>
            </a:extLst>
          </p:cNvPr>
          <p:cNvPicPr>
            <a:picLocks noChangeAspect="1"/>
          </p:cNvPicPr>
          <p:nvPr/>
        </p:nvPicPr>
        <p:blipFill>
          <a:blip r:embed="rId4"/>
          <a:stretch>
            <a:fillRect/>
          </a:stretch>
        </p:blipFill>
        <p:spPr>
          <a:xfrm>
            <a:off x="302056" y="1982877"/>
            <a:ext cx="3251200" cy="4361872"/>
          </a:xfrm>
          <a:prstGeom prst="rect">
            <a:avLst/>
          </a:prstGeom>
        </p:spPr>
      </p:pic>
      <p:pic>
        <p:nvPicPr>
          <p:cNvPr id="3" name="Picture 5" descr="A small yellow bird 3D print resting on a table.">
            <a:extLst>
              <a:ext uri="{FF2B5EF4-FFF2-40B4-BE49-F238E27FC236}">
                <a16:creationId xmlns:a16="http://schemas.microsoft.com/office/drawing/2014/main" id="{99DA3E74-C4A6-0096-B20F-B4A189A67DE3}"/>
              </a:ext>
            </a:extLst>
          </p:cNvPr>
          <p:cNvPicPr>
            <a:picLocks noChangeAspect="1"/>
          </p:cNvPicPr>
          <p:nvPr/>
        </p:nvPicPr>
        <p:blipFill>
          <a:blip r:embed="rId5"/>
          <a:stretch>
            <a:fillRect/>
          </a:stretch>
        </p:blipFill>
        <p:spPr>
          <a:xfrm>
            <a:off x="4034287" y="1715219"/>
            <a:ext cx="3893388" cy="4721524"/>
          </a:xfrm>
          <a:prstGeom prst="rect">
            <a:avLst/>
          </a:prstGeom>
        </p:spPr>
      </p:pic>
    </p:spTree>
    <p:extLst>
      <p:ext uri="{BB962C8B-B14F-4D97-AF65-F5344CB8AC3E}">
        <p14:creationId xmlns:p14="http://schemas.microsoft.com/office/powerpoint/2010/main" val="1461590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B633-A3CC-CFAD-96B7-C6D59904D78F}"/>
              </a:ext>
            </a:extLst>
          </p:cNvPr>
          <p:cNvSpPr>
            <a:spLocks noGrp="1"/>
          </p:cNvSpPr>
          <p:nvPr>
            <p:ph type="title"/>
          </p:nvPr>
        </p:nvSpPr>
        <p:spPr>
          <a:xfrm>
            <a:off x="1379965" y="730660"/>
            <a:ext cx="10141788" cy="1411827"/>
          </a:xfrm>
        </p:spPr>
        <p:txBody>
          <a:bodyPr>
            <a:normAutofit/>
          </a:bodyPr>
          <a:lstStyle/>
          <a:p>
            <a:r>
              <a:rPr lang="en-US" b="1">
                <a:latin typeface="Tahoma"/>
                <a:ea typeface="Tahoma"/>
                <a:cs typeface="Calibri Light"/>
              </a:rPr>
              <a:t>3D Model Print of </a:t>
            </a:r>
            <a:r>
              <a:rPr lang="en-US" b="1">
                <a:latin typeface="Tahoma"/>
                <a:ea typeface="+mj-lt"/>
                <a:cs typeface="+mj-lt"/>
              </a:rPr>
              <a:t>LAMP Pittsburgh Leonard C. Staisey Building</a:t>
            </a:r>
            <a:endParaRPr lang="en-US" b="1">
              <a:latin typeface="Tahoma"/>
              <a:ea typeface="Tahoma"/>
            </a:endParaRPr>
          </a:p>
        </p:txBody>
      </p:sp>
      <p:pic>
        <p:nvPicPr>
          <p:cNvPr id="3" name="Picture 3" descr="LAMP PIttsburgh Leonard C. Staisey Building photo">
            <a:extLst>
              <a:ext uri="{FF2B5EF4-FFF2-40B4-BE49-F238E27FC236}">
                <a16:creationId xmlns:a16="http://schemas.microsoft.com/office/drawing/2014/main" id="{C5E76D9D-E791-851C-30F3-E6AE00DC44A6}"/>
              </a:ext>
            </a:extLst>
          </p:cNvPr>
          <p:cNvPicPr>
            <a:picLocks noChangeAspect="1"/>
          </p:cNvPicPr>
          <p:nvPr/>
        </p:nvPicPr>
        <p:blipFill>
          <a:blip r:embed="rId3"/>
          <a:stretch>
            <a:fillRect/>
          </a:stretch>
        </p:blipFill>
        <p:spPr>
          <a:xfrm>
            <a:off x="325583" y="2377792"/>
            <a:ext cx="4971473" cy="3718778"/>
          </a:xfrm>
          <a:prstGeom prst="rect">
            <a:avLst/>
          </a:prstGeom>
        </p:spPr>
      </p:pic>
      <p:pic>
        <p:nvPicPr>
          <p:cNvPr id="7" name="Picture 7" descr="Software modeling of the LAMP location">
            <a:extLst>
              <a:ext uri="{FF2B5EF4-FFF2-40B4-BE49-F238E27FC236}">
                <a16:creationId xmlns:a16="http://schemas.microsoft.com/office/drawing/2014/main" id="{7FD9CED3-C41C-30E0-2510-533337A43D0B}"/>
              </a:ext>
            </a:extLst>
          </p:cNvPr>
          <p:cNvPicPr>
            <a:picLocks noGrp="1" noChangeAspect="1"/>
          </p:cNvPicPr>
          <p:nvPr>
            <p:ph idx="1"/>
          </p:nvPr>
        </p:nvPicPr>
        <p:blipFill rotWithShape="1">
          <a:blip r:embed="rId4"/>
          <a:srcRect l="21485" r="-158"/>
          <a:stretch/>
        </p:blipFill>
        <p:spPr>
          <a:xfrm>
            <a:off x="5425631" y="2455579"/>
            <a:ext cx="3824657" cy="2771495"/>
          </a:xfrm>
        </p:spPr>
      </p:pic>
      <p:pic>
        <p:nvPicPr>
          <p:cNvPr id="8" name="Picture 8" descr="3D Print of LAMP Pittsburgh Leonard C. Staisey Building">
            <a:extLst>
              <a:ext uri="{FF2B5EF4-FFF2-40B4-BE49-F238E27FC236}">
                <a16:creationId xmlns:a16="http://schemas.microsoft.com/office/drawing/2014/main" id="{73343322-D8D2-6946-DD93-1BB64867DA13}"/>
              </a:ext>
            </a:extLst>
          </p:cNvPr>
          <p:cNvPicPr>
            <a:picLocks noChangeAspect="1"/>
          </p:cNvPicPr>
          <p:nvPr/>
        </p:nvPicPr>
        <p:blipFill>
          <a:blip r:embed="rId5"/>
          <a:stretch>
            <a:fillRect/>
          </a:stretch>
        </p:blipFill>
        <p:spPr>
          <a:xfrm>
            <a:off x="7951315" y="3838780"/>
            <a:ext cx="3652059" cy="2775267"/>
          </a:xfrm>
          <a:prstGeom prst="rect">
            <a:avLst/>
          </a:prstGeom>
        </p:spPr>
      </p:pic>
    </p:spTree>
    <p:extLst>
      <p:ext uri="{BB962C8B-B14F-4D97-AF65-F5344CB8AC3E}">
        <p14:creationId xmlns:p14="http://schemas.microsoft.com/office/powerpoint/2010/main" val="304391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F1B3-DBFE-0EF9-420C-DC27242EB2FA}"/>
              </a:ext>
            </a:extLst>
          </p:cNvPr>
          <p:cNvSpPr>
            <a:spLocks noGrp="1"/>
          </p:cNvSpPr>
          <p:nvPr>
            <p:ph type="title"/>
          </p:nvPr>
        </p:nvSpPr>
        <p:spPr>
          <a:xfrm>
            <a:off x="475555" y="915798"/>
            <a:ext cx="10346667" cy="405413"/>
          </a:xfrm>
        </p:spPr>
        <p:txBody>
          <a:bodyPr>
            <a:normAutofit fontScale="90000"/>
          </a:bodyPr>
          <a:lstStyle/>
          <a:p>
            <a:r>
              <a:rPr lang="en-US" b="1">
                <a:latin typeface="Tahoma"/>
                <a:ea typeface="Tahoma"/>
                <a:cs typeface="Calibri Light"/>
              </a:rPr>
              <a:t>3D Pens: Practical use examples</a:t>
            </a:r>
          </a:p>
        </p:txBody>
      </p:sp>
      <p:pic>
        <p:nvPicPr>
          <p:cNvPr id="4" name="Picture 4">
            <a:extLst>
              <a:ext uri="{FF2B5EF4-FFF2-40B4-BE49-F238E27FC236}">
                <a16:creationId xmlns:a16="http://schemas.microsoft.com/office/drawing/2014/main" id="{F642888E-E885-8E2B-ED0E-D786944F89BD}"/>
              </a:ext>
            </a:extLst>
          </p:cNvPr>
          <p:cNvPicPr>
            <a:picLocks noGrp="1" noChangeAspect="1"/>
          </p:cNvPicPr>
          <p:nvPr>
            <p:ph idx="1"/>
          </p:nvPr>
        </p:nvPicPr>
        <p:blipFill>
          <a:blip r:embed="rId3"/>
          <a:stretch>
            <a:fillRect/>
          </a:stretch>
        </p:blipFill>
        <p:spPr>
          <a:xfrm>
            <a:off x="8224977" y="1873489"/>
            <a:ext cx="3373927" cy="4489743"/>
          </a:xfrm>
        </p:spPr>
      </p:pic>
      <p:pic>
        <p:nvPicPr>
          <p:cNvPr id="6" name="Picture 6" descr="A three-inch tall Black Dragon with purple wings created with 3D pen">
            <a:extLst>
              <a:ext uri="{FF2B5EF4-FFF2-40B4-BE49-F238E27FC236}">
                <a16:creationId xmlns:a16="http://schemas.microsoft.com/office/drawing/2014/main" id="{23122AB0-445B-1FB0-AC1E-44F486848B41}"/>
              </a:ext>
            </a:extLst>
          </p:cNvPr>
          <p:cNvPicPr>
            <a:picLocks noChangeAspect="1"/>
          </p:cNvPicPr>
          <p:nvPr/>
        </p:nvPicPr>
        <p:blipFill>
          <a:blip r:embed="rId4"/>
          <a:stretch>
            <a:fillRect/>
          </a:stretch>
        </p:blipFill>
        <p:spPr>
          <a:xfrm>
            <a:off x="519550" y="1878253"/>
            <a:ext cx="3864633" cy="4491486"/>
          </a:xfrm>
          <a:prstGeom prst="rect">
            <a:avLst/>
          </a:prstGeom>
        </p:spPr>
      </p:pic>
      <p:pic>
        <p:nvPicPr>
          <p:cNvPr id="8" name="Picture 3" descr="3D Pens with fillament fed into their base.  ">
            <a:extLst>
              <a:ext uri="{FF2B5EF4-FFF2-40B4-BE49-F238E27FC236}">
                <a16:creationId xmlns:a16="http://schemas.microsoft.com/office/drawing/2014/main" id="{6057D77B-B488-EA8A-9B6F-153EED345335}"/>
              </a:ext>
            </a:extLst>
          </p:cNvPr>
          <p:cNvPicPr>
            <a:picLocks noChangeAspect="1"/>
          </p:cNvPicPr>
          <p:nvPr/>
        </p:nvPicPr>
        <p:blipFill>
          <a:blip r:embed="rId5"/>
          <a:stretch>
            <a:fillRect/>
          </a:stretch>
        </p:blipFill>
        <p:spPr>
          <a:xfrm>
            <a:off x="4848387" y="1875024"/>
            <a:ext cx="2915729" cy="4491181"/>
          </a:xfrm>
          <a:prstGeom prst="rect">
            <a:avLst/>
          </a:prstGeom>
        </p:spPr>
      </p:pic>
    </p:spTree>
    <p:extLst>
      <p:ext uri="{BB962C8B-B14F-4D97-AF65-F5344CB8AC3E}">
        <p14:creationId xmlns:p14="http://schemas.microsoft.com/office/powerpoint/2010/main" val="947051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FED4-8D70-DE2B-07BF-5E2E5FCA6D75}"/>
              </a:ext>
            </a:extLst>
          </p:cNvPr>
          <p:cNvSpPr>
            <a:spLocks noGrp="1"/>
          </p:cNvSpPr>
          <p:nvPr>
            <p:ph type="title"/>
          </p:nvPr>
        </p:nvSpPr>
        <p:spPr>
          <a:xfrm>
            <a:off x="363747" y="691729"/>
            <a:ext cx="9466053" cy="822356"/>
          </a:xfrm>
        </p:spPr>
        <p:txBody>
          <a:bodyPr>
            <a:normAutofit/>
          </a:bodyPr>
          <a:lstStyle/>
          <a:p>
            <a:r>
              <a:rPr lang="en-US" b="1">
                <a:latin typeface="Tahoma"/>
                <a:ea typeface="Tahoma"/>
                <a:cs typeface="Calibri Light"/>
              </a:rPr>
              <a:t>Support for Individual Requests</a:t>
            </a:r>
            <a:endParaRPr lang="en-US">
              <a:latin typeface="Tahoma"/>
              <a:ea typeface="Tahoma"/>
              <a:cs typeface="Tahoma"/>
            </a:endParaRPr>
          </a:p>
        </p:txBody>
      </p:sp>
      <p:pic>
        <p:nvPicPr>
          <p:cNvPr id="4" name="Picture 4" descr="Supporting Individual Requests.  An educational consultant from the Golden Pillow Project that works with disadvantaged kids requested Swell Form images from books that are used for teaching.">
            <a:extLst>
              <a:ext uri="{FF2B5EF4-FFF2-40B4-BE49-F238E27FC236}">
                <a16:creationId xmlns:a16="http://schemas.microsoft.com/office/drawing/2014/main" id="{81A2B74E-3975-249A-1EA8-7A6A149BA432}"/>
              </a:ext>
            </a:extLst>
          </p:cNvPr>
          <p:cNvPicPr>
            <a:picLocks noGrp="1" noChangeAspect="1"/>
          </p:cNvPicPr>
          <p:nvPr>
            <p:ph idx="1"/>
          </p:nvPr>
        </p:nvPicPr>
        <p:blipFill>
          <a:blip r:embed="rId3"/>
          <a:stretch>
            <a:fillRect/>
          </a:stretch>
        </p:blipFill>
        <p:spPr>
          <a:xfrm>
            <a:off x="1111468" y="1718613"/>
            <a:ext cx="4351338" cy="4682017"/>
          </a:xfrm>
        </p:spPr>
      </p:pic>
      <p:pic>
        <p:nvPicPr>
          <p:cNvPr id="5" name="Picture 5" descr="Supporting Individual Requests.  An educational consultant from the Golden Pillow Project that works with disadvantaged kids requested Swell Form images from books that are used for teaching.">
            <a:extLst>
              <a:ext uri="{FF2B5EF4-FFF2-40B4-BE49-F238E27FC236}">
                <a16:creationId xmlns:a16="http://schemas.microsoft.com/office/drawing/2014/main" id="{7C5CEEE6-A112-737C-C899-245AB3DD453F}"/>
              </a:ext>
            </a:extLst>
          </p:cNvPr>
          <p:cNvPicPr>
            <a:picLocks noChangeAspect="1"/>
          </p:cNvPicPr>
          <p:nvPr/>
        </p:nvPicPr>
        <p:blipFill>
          <a:blip r:embed="rId4"/>
          <a:stretch>
            <a:fillRect/>
          </a:stretch>
        </p:blipFill>
        <p:spPr>
          <a:xfrm>
            <a:off x="6645688" y="1720351"/>
            <a:ext cx="4396596" cy="4684142"/>
          </a:xfrm>
          <a:prstGeom prst="rect">
            <a:avLst/>
          </a:prstGeom>
        </p:spPr>
      </p:pic>
    </p:spTree>
    <p:extLst>
      <p:ext uri="{BB962C8B-B14F-4D97-AF65-F5344CB8AC3E}">
        <p14:creationId xmlns:p14="http://schemas.microsoft.com/office/powerpoint/2010/main" val="1898590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8FCF7-6B16-7EC7-BBD9-14D4233E13D9}"/>
              </a:ext>
            </a:extLst>
          </p:cNvPr>
          <p:cNvSpPr>
            <a:spLocks noGrp="1"/>
          </p:cNvSpPr>
          <p:nvPr>
            <p:ph type="title"/>
          </p:nvPr>
        </p:nvSpPr>
        <p:spPr>
          <a:xfrm>
            <a:off x="135308" y="549037"/>
            <a:ext cx="11927576" cy="1136980"/>
          </a:xfrm>
        </p:spPr>
        <p:txBody>
          <a:bodyPr>
            <a:noAutofit/>
          </a:bodyPr>
          <a:lstStyle/>
          <a:p>
            <a:r>
              <a:rPr lang="en-US" b="1">
                <a:latin typeface="Tahoma"/>
                <a:ea typeface="Tahoma"/>
                <a:cs typeface="Calibri Light"/>
              </a:rPr>
              <a:t>Support for Community Projects &amp; Events</a:t>
            </a:r>
            <a:endParaRPr lang="en-US" b="1">
              <a:latin typeface="Tahoma"/>
              <a:ea typeface="Tahoma"/>
              <a:cs typeface="Tahoma"/>
            </a:endParaRPr>
          </a:p>
        </p:txBody>
      </p:sp>
      <p:pic>
        <p:nvPicPr>
          <p:cNvPr id="6" name="Picture 6" descr="University of Pitt Graduate Student Hana Goodman is coordinating an event between Switch and Signal Skatepark and members of Western PA Blind Outdoor Leisure Development">
            <a:extLst>
              <a:ext uri="{FF2B5EF4-FFF2-40B4-BE49-F238E27FC236}">
                <a16:creationId xmlns:a16="http://schemas.microsoft.com/office/drawing/2014/main" id="{29F305FD-19C2-9277-456A-1B5BD95671B8}"/>
              </a:ext>
            </a:extLst>
          </p:cNvPr>
          <p:cNvPicPr>
            <a:picLocks noGrp="1" noChangeAspect="1"/>
          </p:cNvPicPr>
          <p:nvPr>
            <p:ph idx="1"/>
          </p:nvPr>
        </p:nvPicPr>
        <p:blipFill>
          <a:blip r:embed="rId3"/>
          <a:stretch>
            <a:fillRect/>
          </a:stretch>
        </p:blipFill>
        <p:spPr>
          <a:xfrm>
            <a:off x="7099769" y="1715336"/>
            <a:ext cx="4349199" cy="4676427"/>
          </a:xfrm>
        </p:spPr>
      </p:pic>
      <p:pic>
        <p:nvPicPr>
          <p:cNvPr id="3" name="Picture 3" descr="Swell Form Map of an indoor skateboard park with Braille key guide.">
            <a:extLst>
              <a:ext uri="{FF2B5EF4-FFF2-40B4-BE49-F238E27FC236}">
                <a16:creationId xmlns:a16="http://schemas.microsoft.com/office/drawing/2014/main" id="{BD3390A8-1A66-A4CC-5852-5904B97ABA47}"/>
              </a:ext>
            </a:extLst>
          </p:cNvPr>
          <p:cNvPicPr>
            <a:picLocks noChangeAspect="1"/>
          </p:cNvPicPr>
          <p:nvPr/>
        </p:nvPicPr>
        <p:blipFill rotWithShape="1">
          <a:blip r:embed="rId4"/>
          <a:srcRect l="7619" t="5573" r="10806" b="3715"/>
          <a:stretch/>
        </p:blipFill>
        <p:spPr>
          <a:xfrm>
            <a:off x="796665" y="2126777"/>
            <a:ext cx="5103330" cy="3867028"/>
          </a:xfrm>
          <a:prstGeom prst="rect">
            <a:avLst/>
          </a:prstGeom>
        </p:spPr>
      </p:pic>
    </p:spTree>
    <p:extLst>
      <p:ext uri="{BB962C8B-B14F-4D97-AF65-F5344CB8AC3E}">
        <p14:creationId xmlns:p14="http://schemas.microsoft.com/office/powerpoint/2010/main" val="2530567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BA97-38FE-9748-B3E7-16DC14046D49}"/>
              </a:ext>
            </a:extLst>
          </p:cNvPr>
          <p:cNvSpPr>
            <a:spLocks noGrp="1"/>
          </p:cNvSpPr>
          <p:nvPr>
            <p:ph type="title"/>
          </p:nvPr>
        </p:nvSpPr>
        <p:spPr>
          <a:xfrm>
            <a:off x="455904" y="681611"/>
            <a:ext cx="10702506" cy="1383072"/>
          </a:xfrm>
        </p:spPr>
        <p:txBody>
          <a:bodyPr>
            <a:normAutofit/>
          </a:bodyPr>
          <a:lstStyle/>
          <a:p>
            <a:r>
              <a:rPr lang="en-US" b="1">
                <a:latin typeface="Tahoma"/>
                <a:ea typeface="Tahoma"/>
                <a:cs typeface="Calibri Light"/>
              </a:rPr>
              <a:t>Tactile Tuesday Discussion Group: </a:t>
            </a:r>
            <a:br>
              <a:rPr lang="en-US" b="1">
                <a:latin typeface="Tahoma"/>
                <a:ea typeface="Tahoma"/>
                <a:cs typeface="Calibri Light"/>
              </a:rPr>
            </a:br>
            <a:r>
              <a:rPr lang="en-US" b="1">
                <a:latin typeface="Tahoma"/>
                <a:ea typeface="Tahoma"/>
                <a:cs typeface="Calibri Light"/>
              </a:rPr>
              <a:t>Swell Form Master Paintings</a:t>
            </a:r>
            <a:endParaRPr lang="en-US" b="1">
              <a:latin typeface="Tahoma"/>
              <a:ea typeface="Tahoma"/>
            </a:endParaRPr>
          </a:p>
        </p:txBody>
      </p:sp>
      <p:pic>
        <p:nvPicPr>
          <p:cNvPr id="4" name="Picture 4" descr="Tactile Tuesdays: Swell Form ​&#10;Master Paintings. The Scream">
            <a:extLst>
              <a:ext uri="{FF2B5EF4-FFF2-40B4-BE49-F238E27FC236}">
                <a16:creationId xmlns:a16="http://schemas.microsoft.com/office/drawing/2014/main" id="{F34A49A7-84C3-449A-7441-2E7AF2733488}"/>
              </a:ext>
            </a:extLst>
          </p:cNvPr>
          <p:cNvPicPr>
            <a:picLocks noGrp="1" noChangeAspect="1"/>
          </p:cNvPicPr>
          <p:nvPr>
            <p:ph idx="1"/>
          </p:nvPr>
        </p:nvPicPr>
        <p:blipFill>
          <a:blip r:embed="rId3"/>
          <a:stretch>
            <a:fillRect/>
          </a:stretch>
        </p:blipFill>
        <p:spPr>
          <a:xfrm>
            <a:off x="4509776" y="2041286"/>
            <a:ext cx="3263503" cy="4509488"/>
          </a:xfrm>
        </p:spPr>
      </p:pic>
      <p:pic>
        <p:nvPicPr>
          <p:cNvPr id="5" name="Picture 5" descr="Tactile Tuesdays: Swell Form ​&#10;Master Paintings. The Mona Lisa">
            <a:extLst>
              <a:ext uri="{FF2B5EF4-FFF2-40B4-BE49-F238E27FC236}">
                <a16:creationId xmlns:a16="http://schemas.microsoft.com/office/drawing/2014/main" id="{10D4C483-36CB-9441-6536-3EBA1FA5A353}"/>
              </a:ext>
            </a:extLst>
          </p:cNvPr>
          <p:cNvPicPr>
            <a:picLocks noChangeAspect="1"/>
          </p:cNvPicPr>
          <p:nvPr/>
        </p:nvPicPr>
        <p:blipFill>
          <a:blip r:embed="rId4"/>
          <a:stretch>
            <a:fillRect/>
          </a:stretch>
        </p:blipFill>
        <p:spPr>
          <a:xfrm>
            <a:off x="598287" y="2043249"/>
            <a:ext cx="3289539" cy="4491486"/>
          </a:xfrm>
          <a:prstGeom prst="rect">
            <a:avLst/>
          </a:prstGeom>
        </p:spPr>
      </p:pic>
      <p:pic>
        <p:nvPicPr>
          <p:cNvPr id="6" name="Picture 6" descr="Tactile Tuesdays: Swell Form ​&#10;Master Paintings. American Gothic">
            <a:extLst>
              <a:ext uri="{FF2B5EF4-FFF2-40B4-BE49-F238E27FC236}">
                <a16:creationId xmlns:a16="http://schemas.microsoft.com/office/drawing/2014/main" id="{BE341A2F-CF0C-43AD-1D09-AFCDFD28406A}"/>
              </a:ext>
            </a:extLst>
          </p:cNvPr>
          <p:cNvPicPr>
            <a:picLocks noChangeAspect="1"/>
          </p:cNvPicPr>
          <p:nvPr/>
        </p:nvPicPr>
        <p:blipFill>
          <a:blip r:embed="rId5"/>
          <a:stretch>
            <a:fillRect/>
          </a:stretch>
        </p:blipFill>
        <p:spPr>
          <a:xfrm>
            <a:off x="8395904" y="2033233"/>
            <a:ext cx="3261583" cy="4502868"/>
          </a:xfrm>
          <a:prstGeom prst="rect">
            <a:avLst/>
          </a:prstGeom>
        </p:spPr>
      </p:pic>
    </p:spTree>
    <p:extLst>
      <p:ext uri="{BB962C8B-B14F-4D97-AF65-F5344CB8AC3E}">
        <p14:creationId xmlns:p14="http://schemas.microsoft.com/office/powerpoint/2010/main" val="3974089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1376-FAA5-4C2B-8395-59716D32E0E0}"/>
              </a:ext>
            </a:extLst>
          </p:cNvPr>
          <p:cNvSpPr>
            <a:spLocks noGrp="1"/>
          </p:cNvSpPr>
          <p:nvPr>
            <p:ph type="title"/>
          </p:nvPr>
        </p:nvSpPr>
        <p:spPr>
          <a:xfrm>
            <a:off x="0" y="778932"/>
            <a:ext cx="12079111" cy="3217335"/>
          </a:xfrm>
        </p:spPr>
        <p:txBody>
          <a:bodyPr>
            <a:noAutofit/>
          </a:bodyPr>
          <a:lstStyle/>
          <a:p>
            <a:pPr algn="ctr"/>
            <a:r>
              <a:rPr lang="en-US" sz="6000">
                <a:latin typeface="Tahoma" panose="020B0604030504040204" pitchFamily="34" charset="0"/>
                <a:ea typeface="Tahoma" panose="020B0604030504040204" pitchFamily="34" charset="0"/>
                <a:cs typeface="Tahoma" panose="020B0604030504040204" pitchFamily="34" charset="0"/>
              </a:rPr>
              <a:t>The End</a:t>
            </a:r>
          </a:p>
        </p:txBody>
      </p:sp>
      <p:sp>
        <p:nvSpPr>
          <p:cNvPr id="3" name="Content Placeholder 2">
            <a:extLst>
              <a:ext uri="{FF2B5EF4-FFF2-40B4-BE49-F238E27FC236}">
                <a16:creationId xmlns:a16="http://schemas.microsoft.com/office/drawing/2014/main" id="{36882A65-4D55-40D9-9BE6-C3E998ADD88E}"/>
              </a:ext>
            </a:extLst>
          </p:cNvPr>
          <p:cNvSpPr>
            <a:spLocks noGrp="1"/>
          </p:cNvSpPr>
          <p:nvPr>
            <p:ph idx="1"/>
          </p:nvPr>
        </p:nvSpPr>
        <p:spPr>
          <a:xfrm>
            <a:off x="838200" y="3013428"/>
            <a:ext cx="10515600" cy="2835452"/>
          </a:xfrm>
        </p:spPr>
        <p:txBody>
          <a:bodyPr vert="horz" lIns="91440" tIns="45720" rIns="91440" bIns="45720" rtlCol="0" anchor="t">
            <a:normAutofit/>
          </a:bodyPr>
          <a:lstStyle/>
          <a:p>
            <a:pPr marL="0" indent="0" algn="ctr">
              <a:buNone/>
            </a:pPr>
            <a:r>
              <a:rPr lang="en-US">
                <a:latin typeface="Tahoma"/>
                <a:ea typeface="Tahoma"/>
                <a:cs typeface="Tahoma"/>
              </a:rPr>
              <a:t>Library of Accessible Media for Pennsylvanians</a:t>
            </a:r>
          </a:p>
          <a:p>
            <a:pPr marL="0" indent="0" algn="ctr">
              <a:buNone/>
            </a:pPr>
            <a:r>
              <a:rPr lang="en-US">
                <a:latin typeface="Tahoma"/>
                <a:ea typeface="Tahoma"/>
                <a:cs typeface="Tahoma"/>
                <a:hlinkClick r:id="rId3"/>
              </a:rPr>
              <a:t>http://mylamp.org</a:t>
            </a:r>
            <a:endParaRPr lang="en-US">
              <a:latin typeface="Tahoma"/>
              <a:ea typeface="Tahoma"/>
              <a:cs typeface="Tahoma"/>
            </a:endParaRPr>
          </a:p>
          <a:p>
            <a:pPr marL="0" indent="0" algn="ctr">
              <a:buNone/>
            </a:pPr>
            <a:endParaRPr lang="en-US">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b="1">
                <a:latin typeface="Tahoma"/>
                <a:ea typeface="Tahoma"/>
                <a:cs typeface="Tahoma"/>
              </a:rPr>
              <a:t>Mark Lee</a:t>
            </a:r>
            <a:r>
              <a:rPr lang="en-US">
                <a:latin typeface="Tahoma"/>
                <a:ea typeface="Tahoma"/>
                <a:cs typeface="Tahoma"/>
              </a:rPr>
              <a:t>  Library Services Administrator</a:t>
            </a:r>
          </a:p>
          <a:p>
            <a:pPr marL="0" indent="0" algn="ctr">
              <a:buNone/>
            </a:pPr>
            <a:r>
              <a:rPr lang="en-US" b="1">
                <a:latin typeface="Tahoma"/>
                <a:ea typeface="Tahoma"/>
                <a:cs typeface="Tahoma"/>
              </a:rPr>
              <a:t>Stephen McMillen</a:t>
            </a:r>
            <a:r>
              <a:rPr lang="en-US">
                <a:latin typeface="Tahoma"/>
                <a:ea typeface="Tahoma"/>
                <a:cs typeface="Tahoma"/>
              </a:rPr>
              <a:t>  LAMP Service Integration Lead</a:t>
            </a:r>
          </a:p>
          <a:p>
            <a:pPr marL="0" indent="0" algn="ctr">
              <a:buNone/>
            </a:pPr>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717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EAC3B5F-B4C5-BE31-EFA7-8881EAA7F07C}"/>
              </a:ext>
            </a:extLst>
          </p:cNvPr>
          <p:cNvSpPr txBox="1">
            <a:spLocks/>
          </p:cNvSpPr>
          <p:nvPr/>
        </p:nvSpPr>
        <p:spPr>
          <a:xfrm>
            <a:off x="-545972" y="816444"/>
            <a:ext cx="12043423" cy="561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Tahoma"/>
                <a:ea typeface="Tahoma"/>
                <a:cs typeface="Calibri Light"/>
              </a:rPr>
              <a:t>     Old Man and the Sea Tactile Book Club</a:t>
            </a:r>
            <a:endParaRPr lang="en-US">
              <a:latin typeface="Tahoma"/>
              <a:ea typeface="Tahoma"/>
            </a:endParaRPr>
          </a:p>
        </p:txBody>
      </p:sp>
      <p:pic>
        <p:nvPicPr>
          <p:cNvPr id="7" name="Picture 5" descr="A LAMP Reader Advisor hold a 3d model she created of the skiff (boat) described in the book) Old Man and the Sea.">
            <a:extLst>
              <a:ext uri="{FF2B5EF4-FFF2-40B4-BE49-F238E27FC236}">
                <a16:creationId xmlns:a16="http://schemas.microsoft.com/office/drawing/2014/main" id="{26C7754D-7286-41AD-FC08-9C0270D19A3C}"/>
              </a:ext>
            </a:extLst>
          </p:cNvPr>
          <p:cNvPicPr>
            <a:picLocks noChangeAspect="1"/>
          </p:cNvPicPr>
          <p:nvPr/>
        </p:nvPicPr>
        <p:blipFill>
          <a:blip r:embed="rId3"/>
          <a:stretch>
            <a:fillRect/>
          </a:stretch>
        </p:blipFill>
        <p:spPr>
          <a:xfrm>
            <a:off x="931690" y="2027916"/>
            <a:ext cx="2636758" cy="3471628"/>
          </a:xfrm>
          <a:prstGeom prst="rect">
            <a:avLst/>
          </a:prstGeom>
        </p:spPr>
      </p:pic>
      <p:pic>
        <p:nvPicPr>
          <p:cNvPr id="9" name="Picture 2" descr="A picture containing a person's hands holding a Fishing Lure.  The lure has a yellow head followed by a skirt of hair that has a rubbery white worm encased in the hair and protruding beyond it.  &#10;">
            <a:extLst>
              <a:ext uri="{FF2B5EF4-FFF2-40B4-BE49-F238E27FC236}">
                <a16:creationId xmlns:a16="http://schemas.microsoft.com/office/drawing/2014/main" id="{3D8780AB-6A1B-5CC6-A965-32B1C343AE42}"/>
              </a:ext>
            </a:extLst>
          </p:cNvPr>
          <p:cNvPicPr>
            <a:picLocks noChangeAspect="1"/>
          </p:cNvPicPr>
          <p:nvPr/>
        </p:nvPicPr>
        <p:blipFill>
          <a:blip r:embed="rId4"/>
          <a:stretch>
            <a:fillRect/>
          </a:stretch>
        </p:blipFill>
        <p:spPr>
          <a:xfrm>
            <a:off x="3740718" y="2053329"/>
            <a:ext cx="3704269" cy="3612521"/>
          </a:xfrm>
          <a:prstGeom prst="rect">
            <a:avLst/>
          </a:prstGeom>
        </p:spPr>
      </p:pic>
      <p:pic>
        <p:nvPicPr>
          <p:cNvPr id="11" name="Picture 5" descr="A picture containing two people standing on a red carpet.  One man who is blind is holding and reeling a long ocean fishing rod while, a man on the other end provides tension on the fishing line. &#10;&#10;">
            <a:extLst>
              <a:ext uri="{FF2B5EF4-FFF2-40B4-BE49-F238E27FC236}">
                <a16:creationId xmlns:a16="http://schemas.microsoft.com/office/drawing/2014/main" id="{F14D5836-BCEB-C1D0-2DF4-5FB0186D4A74}"/>
              </a:ext>
            </a:extLst>
          </p:cNvPr>
          <p:cNvPicPr>
            <a:picLocks noChangeAspect="1"/>
          </p:cNvPicPr>
          <p:nvPr/>
        </p:nvPicPr>
        <p:blipFill>
          <a:blip r:embed="rId5"/>
          <a:stretch>
            <a:fillRect/>
          </a:stretch>
        </p:blipFill>
        <p:spPr>
          <a:xfrm>
            <a:off x="7659672" y="2085871"/>
            <a:ext cx="3758184" cy="3607856"/>
          </a:xfrm>
          <a:prstGeom prst="rect">
            <a:avLst/>
          </a:prstGeom>
        </p:spPr>
      </p:pic>
    </p:spTree>
    <p:extLst>
      <p:ext uri="{BB962C8B-B14F-4D97-AF65-F5344CB8AC3E}">
        <p14:creationId xmlns:p14="http://schemas.microsoft.com/office/powerpoint/2010/main" val="2479072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5788-264D-EDE9-2347-DEBAB75475F7}"/>
              </a:ext>
            </a:extLst>
          </p:cNvPr>
          <p:cNvSpPr>
            <a:spLocks noGrp="1"/>
          </p:cNvSpPr>
          <p:nvPr>
            <p:ph type="title"/>
          </p:nvPr>
        </p:nvSpPr>
        <p:spPr>
          <a:xfrm>
            <a:off x="216054" y="457491"/>
            <a:ext cx="11593900" cy="1325563"/>
          </a:xfrm>
        </p:spPr>
        <p:txBody>
          <a:bodyPr/>
          <a:lstStyle/>
          <a:p>
            <a:r>
              <a:rPr lang="en-US" b="1">
                <a:latin typeface="Tahoma"/>
                <a:ea typeface="Tahoma"/>
                <a:cs typeface="Calibri Light"/>
              </a:rPr>
              <a:t>Somatosensory: Relating to the Senses</a:t>
            </a:r>
            <a:endParaRPr lang="en-US" b="1">
              <a:latin typeface="Tahoma"/>
              <a:ea typeface="Tahoma"/>
            </a:endParaRPr>
          </a:p>
        </p:txBody>
      </p:sp>
      <p:pic>
        <p:nvPicPr>
          <p:cNvPr id="4" name="Picture 4" descr="I woman in the foreground examines a sculpture through touch while 3 women next to her sit at a table waiting their turn to interact.">
            <a:extLst>
              <a:ext uri="{FF2B5EF4-FFF2-40B4-BE49-F238E27FC236}">
                <a16:creationId xmlns:a16="http://schemas.microsoft.com/office/drawing/2014/main" id="{EF23A19A-18A3-2271-94E1-E51FCCCB2D98}"/>
              </a:ext>
            </a:extLst>
          </p:cNvPr>
          <p:cNvPicPr>
            <a:picLocks noGrp="1" noChangeAspect="1"/>
          </p:cNvPicPr>
          <p:nvPr>
            <p:ph idx="1"/>
          </p:nvPr>
        </p:nvPicPr>
        <p:blipFill>
          <a:blip r:embed="rId3"/>
          <a:stretch>
            <a:fillRect/>
          </a:stretch>
        </p:blipFill>
        <p:spPr>
          <a:xfrm>
            <a:off x="4306457" y="1900022"/>
            <a:ext cx="3140362" cy="4167908"/>
          </a:xfrm>
        </p:spPr>
      </p:pic>
      <p:pic>
        <p:nvPicPr>
          <p:cNvPr id="5" name="Picture 5" descr="A woman interacts with a sculpted vase that rests on an orange table. She is wearing headphones attached to a digital talking book player. A man in the background interacts with an unseen sculpture at the Somatosensory Art Show at LAMP Pittsburgh.">
            <a:extLst>
              <a:ext uri="{FF2B5EF4-FFF2-40B4-BE49-F238E27FC236}">
                <a16:creationId xmlns:a16="http://schemas.microsoft.com/office/drawing/2014/main" id="{4DD41292-7BB8-C12E-F949-12BD19130622}"/>
              </a:ext>
            </a:extLst>
          </p:cNvPr>
          <p:cNvPicPr>
            <a:picLocks noChangeAspect="1"/>
          </p:cNvPicPr>
          <p:nvPr/>
        </p:nvPicPr>
        <p:blipFill>
          <a:blip r:embed="rId4"/>
          <a:stretch>
            <a:fillRect/>
          </a:stretch>
        </p:blipFill>
        <p:spPr>
          <a:xfrm>
            <a:off x="8107219" y="1900382"/>
            <a:ext cx="3135745" cy="4177145"/>
          </a:xfrm>
          <a:prstGeom prst="rect">
            <a:avLst/>
          </a:prstGeom>
        </p:spPr>
      </p:pic>
      <p:pic>
        <p:nvPicPr>
          <p:cNvPr id="6" name="Picture 6" descr="A man stands to the left observing a woman examining a sculpture through touch while she listens to an artists description about the materials, technique and inspiration for the piece.&#10;In frond of them is a sculpture of the bust an old man, a Digital Talking Book Player and a set of headphones.">
            <a:extLst>
              <a:ext uri="{FF2B5EF4-FFF2-40B4-BE49-F238E27FC236}">
                <a16:creationId xmlns:a16="http://schemas.microsoft.com/office/drawing/2014/main" id="{721E778E-ABB7-BB5C-92BB-937B1948174E}"/>
              </a:ext>
            </a:extLst>
          </p:cNvPr>
          <p:cNvPicPr>
            <a:picLocks noChangeAspect="1"/>
          </p:cNvPicPr>
          <p:nvPr/>
        </p:nvPicPr>
        <p:blipFill>
          <a:blip r:embed="rId5"/>
          <a:stretch>
            <a:fillRect/>
          </a:stretch>
        </p:blipFill>
        <p:spPr>
          <a:xfrm>
            <a:off x="510310" y="1900382"/>
            <a:ext cx="3135745" cy="4177145"/>
          </a:xfrm>
          <a:prstGeom prst="rect">
            <a:avLst/>
          </a:prstGeom>
        </p:spPr>
      </p:pic>
    </p:spTree>
    <p:extLst>
      <p:ext uri="{BB962C8B-B14F-4D97-AF65-F5344CB8AC3E}">
        <p14:creationId xmlns:p14="http://schemas.microsoft.com/office/powerpoint/2010/main" val="136394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E065-71EC-AE34-2978-ACF7A57AFB76}"/>
              </a:ext>
            </a:extLst>
          </p:cNvPr>
          <p:cNvSpPr>
            <a:spLocks noGrp="1"/>
          </p:cNvSpPr>
          <p:nvPr>
            <p:ph type="title"/>
          </p:nvPr>
        </p:nvSpPr>
        <p:spPr>
          <a:xfrm>
            <a:off x="351367" y="812800"/>
            <a:ext cx="12357099" cy="581556"/>
          </a:xfrm>
        </p:spPr>
        <p:txBody>
          <a:bodyPr>
            <a:noAutofit/>
          </a:bodyPr>
          <a:lstStyle/>
          <a:p>
            <a:r>
              <a:rPr lang="en-US" b="1">
                <a:latin typeface="Tahoma"/>
                <a:ea typeface="Tahoma"/>
                <a:cs typeface="Tahoma"/>
              </a:rPr>
              <a:t>Birding in Your Backyard / Skins &amp; Skulls</a:t>
            </a:r>
          </a:p>
        </p:txBody>
      </p:sp>
      <p:pic>
        <p:nvPicPr>
          <p:cNvPr id="4" name="Picture 4" descr="A ranger is holding up a raccoon fur while another ranger looks on.at the Skin's &amp; Skull program at LAMP in Pittsburgh.">
            <a:extLst>
              <a:ext uri="{FF2B5EF4-FFF2-40B4-BE49-F238E27FC236}">
                <a16:creationId xmlns:a16="http://schemas.microsoft.com/office/drawing/2014/main" id="{44C74D0F-C84E-90A0-75AD-A12746A70DA2}"/>
              </a:ext>
            </a:extLst>
          </p:cNvPr>
          <p:cNvPicPr>
            <a:picLocks noGrp="1" noChangeAspect="1"/>
          </p:cNvPicPr>
          <p:nvPr>
            <p:ph idx="1"/>
          </p:nvPr>
        </p:nvPicPr>
        <p:blipFill>
          <a:blip r:embed="rId3"/>
          <a:stretch>
            <a:fillRect/>
          </a:stretch>
        </p:blipFill>
        <p:spPr>
          <a:xfrm>
            <a:off x="6608421" y="2377728"/>
            <a:ext cx="4251799" cy="3784378"/>
          </a:xfrm>
        </p:spPr>
      </p:pic>
      <p:pic>
        <p:nvPicPr>
          <p:cNvPr id="5" name="Picture 4">
            <a:extLst>
              <a:ext uri="{FF2B5EF4-FFF2-40B4-BE49-F238E27FC236}">
                <a16:creationId xmlns:a16="http://schemas.microsoft.com/office/drawing/2014/main" id="{B9C8E6D9-9CC9-F59B-6296-0EFEA181E0BA}"/>
              </a:ext>
            </a:extLst>
          </p:cNvPr>
          <p:cNvPicPr>
            <a:picLocks noChangeAspect="1"/>
          </p:cNvPicPr>
          <p:nvPr/>
        </p:nvPicPr>
        <p:blipFill>
          <a:blip r:embed="rId4"/>
          <a:stretch>
            <a:fillRect/>
          </a:stretch>
        </p:blipFill>
        <p:spPr>
          <a:xfrm>
            <a:off x="1486221" y="2377729"/>
            <a:ext cx="3845521" cy="3826707"/>
          </a:xfrm>
          <a:prstGeom prst="rect">
            <a:avLst/>
          </a:prstGeom>
        </p:spPr>
      </p:pic>
    </p:spTree>
    <p:extLst>
      <p:ext uri="{BB962C8B-B14F-4D97-AF65-F5344CB8AC3E}">
        <p14:creationId xmlns:p14="http://schemas.microsoft.com/office/powerpoint/2010/main" val="385105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AC63-8BCA-31B6-8613-F6BC265F14E5}"/>
              </a:ext>
            </a:extLst>
          </p:cNvPr>
          <p:cNvSpPr>
            <a:spLocks noGrp="1"/>
          </p:cNvSpPr>
          <p:nvPr>
            <p:ph type="title"/>
          </p:nvPr>
        </p:nvSpPr>
        <p:spPr>
          <a:xfrm>
            <a:off x="520700" y="590771"/>
            <a:ext cx="10515600" cy="1038016"/>
          </a:xfrm>
        </p:spPr>
        <p:txBody>
          <a:bodyPr>
            <a:normAutofit/>
          </a:bodyPr>
          <a:lstStyle/>
          <a:p>
            <a:r>
              <a:rPr lang="en-US" b="1">
                <a:latin typeface="Tahoma"/>
                <a:ea typeface="Tahoma"/>
                <a:cs typeface="Calibri Light"/>
              </a:rPr>
              <a:t>Swell Form production</a:t>
            </a:r>
            <a:endParaRPr lang="en-US" b="1">
              <a:latin typeface="Tahoma"/>
              <a:ea typeface="Tahoma"/>
            </a:endParaRPr>
          </a:p>
        </p:txBody>
      </p:sp>
      <p:pic>
        <p:nvPicPr>
          <p:cNvPr id="4" name="Picture 4" descr="2 Tactile maps that show where to find a drink and food tables at a LAMP grand opening event showing where to find drink and food tables.">
            <a:extLst>
              <a:ext uri="{FF2B5EF4-FFF2-40B4-BE49-F238E27FC236}">
                <a16:creationId xmlns:a16="http://schemas.microsoft.com/office/drawing/2014/main" id="{74D43F6C-C54E-D86D-5650-00A69826B044}"/>
              </a:ext>
            </a:extLst>
          </p:cNvPr>
          <p:cNvPicPr>
            <a:picLocks noGrp="1" noChangeAspect="1"/>
          </p:cNvPicPr>
          <p:nvPr>
            <p:ph idx="1"/>
          </p:nvPr>
        </p:nvPicPr>
        <p:blipFill>
          <a:blip r:embed="rId3"/>
          <a:stretch>
            <a:fillRect/>
          </a:stretch>
        </p:blipFill>
        <p:spPr>
          <a:xfrm rot="5400000">
            <a:off x="6443636" y="2345561"/>
            <a:ext cx="4352925" cy="3264693"/>
          </a:xfrm>
        </p:spPr>
      </p:pic>
      <p:pic>
        <p:nvPicPr>
          <p:cNvPr id="5" name="Picture 5" descr="Zyfuse Swell Form Machine half way through the process of printing a map of a LAMP event. ">
            <a:extLst>
              <a:ext uri="{FF2B5EF4-FFF2-40B4-BE49-F238E27FC236}">
                <a16:creationId xmlns:a16="http://schemas.microsoft.com/office/drawing/2014/main" id="{113A3515-3694-6C04-AC3B-2E79963AE436}"/>
              </a:ext>
            </a:extLst>
          </p:cNvPr>
          <p:cNvPicPr>
            <a:picLocks noChangeAspect="1"/>
          </p:cNvPicPr>
          <p:nvPr/>
        </p:nvPicPr>
        <p:blipFill>
          <a:blip r:embed="rId4"/>
          <a:stretch>
            <a:fillRect/>
          </a:stretch>
        </p:blipFill>
        <p:spPr>
          <a:xfrm rot="5400000">
            <a:off x="1434648" y="1716073"/>
            <a:ext cx="4425047" cy="4642969"/>
          </a:xfrm>
          <a:prstGeom prst="rect">
            <a:avLst/>
          </a:prstGeom>
        </p:spPr>
      </p:pic>
    </p:spTree>
    <p:extLst>
      <p:ext uri="{BB962C8B-B14F-4D97-AF65-F5344CB8AC3E}">
        <p14:creationId xmlns:p14="http://schemas.microsoft.com/office/powerpoint/2010/main" val="367492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C5CA-FB9C-4B70-B5E5-DED22CC3C19A}"/>
              </a:ext>
            </a:extLst>
          </p:cNvPr>
          <p:cNvSpPr>
            <a:spLocks noGrp="1"/>
          </p:cNvSpPr>
          <p:nvPr>
            <p:ph type="title"/>
          </p:nvPr>
        </p:nvSpPr>
        <p:spPr>
          <a:xfrm>
            <a:off x="355600" y="398354"/>
            <a:ext cx="10515600" cy="1411827"/>
          </a:xfrm>
        </p:spPr>
        <p:txBody>
          <a:bodyPr>
            <a:normAutofit/>
          </a:bodyPr>
          <a:lstStyle/>
          <a:p>
            <a:r>
              <a:rPr lang="en-US" b="1">
                <a:latin typeface="Tahoma"/>
                <a:ea typeface="Tahoma"/>
                <a:cs typeface="Calibri Light"/>
              </a:rPr>
              <a:t>Swell Form Technical Drawings</a:t>
            </a:r>
            <a:endParaRPr lang="en-US" b="1">
              <a:latin typeface="Tahoma"/>
              <a:ea typeface="Tahoma"/>
              <a:cs typeface="Tahoma"/>
            </a:endParaRPr>
          </a:p>
        </p:txBody>
      </p:sp>
      <p:pic>
        <p:nvPicPr>
          <p:cNvPr id="4" name="Picture 4" descr="Swell Form Patent drawing of Fender Telecaster Guitar">
            <a:extLst>
              <a:ext uri="{FF2B5EF4-FFF2-40B4-BE49-F238E27FC236}">
                <a16:creationId xmlns:a16="http://schemas.microsoft.com/office/drawing/2014/main" id="{6DCC2337-E2B6-43F6-C00E-6971AA182D70}"/>
              </a:ext>
            </a:extLst>
          </p:cNvPr>
          <p:cNvPicPr>
            <a:picLocks noGrp="1" noChangeAspect="1"/>
          </p:cNvPicPr>
          <p:nvPr>
            <p:ph idx="1"/>
          </p:nvPr>
        </p:nvPicPr>
        <p:blipFill rotWithShape="1">
          <a:blip r:embed="rId3"/>
          <a:srcRect l="6276" t="4747" r="5021" b="6646"/>
          <a:stretch/>
        </p:blipFill>
        <p:spPr>
          <a:xfrm>
            <a:off x="4376505" y="2057040"/>
            <a:ext cx="3342749" cy="4364908"/>
          </a:xfrm>
        </p:spPr>
      </p:pic>
      <p:pic>
        <p:nvPicPr>
          <p:cNvPr id="5" name="Picture 5" descr="Swell Form drawing of railroad track to explain the concept of the visual vanishing point.">
            <a:extLst>
              <a:ext uri="{FF2B5EF4-FFF2-40B4-BE49-F238E27FC236}">
                <a16:creationId xmlns:a16="http://schemas.microsoft.com/office/drawing/2014/main" id="{790F2C1A-CF9E-D02A-A0A0-6114D1B45306}"/>
              </a:ext>
            </a:extLst>
          </p:cNvPr>
          <p:cNvPicPr>
            <a:picLocks noChangeAspect="1"/>
          </p:cNvPicPr>
          <p:nvPr/>
        </p:nvPicPr>
        <p:blipFill rotWithShape="1">
          <a:blip r:embed="rId4"/>
          <a:srcRect l="5485" t="3649" r="6329" b="7571"/>
          <a:stretch/>
        </p:blipFill>
        <p:spPr>
          <a:xfrm>
            <a:off x="653212" y="2042661"/>
            <a:ext cx="3197666" cy="4394565"/>
          </a:xfrm>
          <a:prstGeom prst="rect">
            <a:avLst/>
          </a:prstGeom>
        </p:spPr>
      </p:pic>
      <p:pic>
        <p:nvPicPr>
          <p:cNvPr id="6" name="Picture 6" descr="Swell Form Tennis Court">
            <a:extLst>
              <a:ext uri="{FF2B5EF4-FFF2-40B4-BE49-F238E27FC236}">
                <a16:creationId xmlns:a16="http://schemas.microsoft.com/office/drawing/2014/main" id="{51D064E5-306C-7A6A-1233-2B68C9600BCA}"/>
              </a:ext>
            </a:extLst>
          </p:cNvPr>
          <p:cNvPicPr>
            <a:picLocks noChangeAspect="1"/>
          </p:cNvPicPr>
          <p:nvPr/>
        </p:nvPicPr>
        <p:blipFill>
          <a:blip r:embed="rId5"/>
          <a:stretch>
            <a:fillRect/>
          </a:stretch>
        </p:blipFill>
        <p:spPr>
          <a:xfrm>
            <a:off x="8275608" y="2058364"/>
            <a:ext cx="3217651" cy="4365913"/>
          </a:xfrm>
          <a:prstGeom prst="rect">
            <a:avLst/>
          </a:prstGeom>
        </p:spPr>
      </p:pic>
    </p:spTree>
    <p:extLst>
      <p:ext uri="{BB962C8B-B14F-4D97-AF65-F5344CB8AC3E}">
        <p14:creationId xmlns:p14="http://schemas.microsoft.com/office/powerpoint/2010/main" val="17950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CF47-F7F0-8AEC-32B3-E3820DE2CCE8}"/>
              </a:ext>
            </a:extLst>
          </p:cNvPr>
          <p:cNvSpPr>
            <a:spLocks noGrp="1"/>
          </p:cNvSpPr>
          <p:nvPr>
            <p:ph type="title"/>
          </p:nvPr>
        </p:nvSpPr>
        <p:spPr>
          <a:xfrm>
            <a:off x="838200" y="365127"/>
            <a:ext cx="10515600" cy="1541223"/>
          </a:xfrm>
        </p:spPr>
        <p:txBody>
          <a:bodyPr>
            <a:normAutofit/>
          </a:bodyPr>
          <a:lstStyle/>
          <a:p>
            <a:r>
              <a:rPr lang="en-US" b="1">
                <a:latin typeface="Tahoma"/>
                <a:ea typeface="Tahoma"/>
                <a:cs typeface="Calibri Light"/>
              </a:rPr>
              <a:t>Swell Form Maps</a:t>
            </a:r>
            <a:endParaRPr lang="en-US" b="1">
              <a:latin typeface="Tahoma"/>
              <a:ea typeface="Tahoma"/>
              <a:cs typeface="Tahoma"/>
            </a:endParaRPr>
          </a:p>
        </p:txBody>
      </p:sp>
      <p:pic>
        <p:nvPicPr>
          <p:cNvPr id="5" name="Picture 5" descr="Swell Form map of  Carnegie Library of Pittsburgh's main first Floor. with print and braille descriptions">
            <a:extLst>
              <a:ext uri="{FF2B5EF4-FFF2-40B4-BE49-F238E27FC236}">
                <a16:creationId xmlns:a16="http://schemas.microsoft.com/office/drawing/2014/main" id="{4B45D2CC-BEEA-A87E-7409-198AEE29575C}"/>
              </a:ext>
            </a:extLst>
          </p:cNvPr>
          <p:cNvPicPr>
            <a:picLocks noChangeAspect="1"/>
          </p:cNvPicPr>
          <p:nvPr/>
        </p:nvPicPr>
        <p:blipFill rotWithShape="1">
          <a:blip r:embed="rId3"/>
          <a:srcRect l="8654" t="10791" r="11859" b="9592"/>
          <a:stretch/>
        </p:blipFill>
        <p:spPr>
          <a:xfrm>
            <a:off x="6772955" y="1530927"/>
            <a:ext cx="4927142" cy="5085355"/>
          </a:xfrm>
          <a:prstGeom prst="rect">
            <a:avLst/>
          </a:prstGeom>
        </p:spPr>
      </p:pic>
      <p:pic>
        <p:nvPicPr>
          <p:cNvPr id="7" name="Picture 7">
            <a:extLst>
              <a:ext uri="{FF2B5EF4-FFF2-40B4-BE49-F238E27FC236}">
                <a16:creationId xmlns:a16="http://schemas.microsoft.com/office/drawing/2014/main" id="{4C643DC2-4A13-25F2-646D-3D7C04D64075}"/>
              </a:ext>
            </a:extLst>
          </p:cNvPr>
          <p:cNvPicPr>
            <a:picLocks noChangeAspect="1"/>
          </p:cNvPicPr>
          <p:nvPr/>
        </p:nvPicPr>
        <p:blipFill rotWithShape="1">
          <a:blip r:embed="rId4"/>
          <a:srcRect l="5449" t="5036" r="5128" b="6475"/>
          <a:stretch/>
        </p:blipFill>
        <p:spPr>
          <a:xfrm>
            <a:off x="476762" y="1530927"/>
            <a:ext cx="4928044" cy="5085150"/>
          </a:xfrm>
          <a:prstGeom prst="rect">
            <a:avLst/>
          </a:prstGeom>
        </p:spPr>
      </p:pic>
    </p:spTree>
    <p:extLst>
      <p:ext uri="{BB962C8B-B14F-4D97-AF65-F5344CB8AC3E}">
        <p14:creationId xmlns:p14="http://schemas.microsoft.com/office/powerpoint/2010/main" val="96461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2D9A-629D-99DC-A21D-523ED16190E5}"/>
              </a:ext>
            </a:extLst>
          </p:cNvPr>
          <p:cNvSpPr>
            <a:spLocks noGrp="1"/>
          </p:cNvSpPr>
          <p:nvPr>
            <p:ph type="title"/>
          </p:nvPr>
        </p:nvSpPr>
        <p:spPr>
          <a:xfrm>
            <a:off x="295564" y="457491"/>
            <a:ext cx="10515600" cy="1325563"/>
          </a:xfrm>
        </p:spPr>
        <p:txBody>
          <a:bodyPr>
            <a:normAutofit/>
          </a:bodyPr>
          <a:lstStyle/>
          <a:p>
            <a:r>
              <a:rPr lang="en-US" b="1">
                <a:latin typeface="Tahoma"/>
                <a:ea typeface="Tahoma"/>
                <a:cs typeface="Calibri Light"/>
              </a:rPr>
              <a:t>Book Club Cover to Tactile Image</a:t>
            </a:r>
            <a:endParaRPr lang="en-US" b="1">
              <a:latin typeface="Tahoma"/>
              <a:ea typeface="Tahoma"/>
            </a:endParaRPr>
          </a:p>
        </p:txBody>
      </p:sp>
      <p:pic>
        <p:nvPicPr>
          <p:cNvPr id="4" name="Picture 4" descr="The cover for the book &quot;The Butterfly Effect: Insects and the Making of the Modern World&quot; by Edward D. Melillo. The image is in black and white, and includes drawings of five butterflies of varying sizes.  The title of the book is at the top of the image in Braille.">
            <a:extLst>
              <a:ext uri="{FF2B5EF4-FFF2-40B4-BE49-F238E27FC236}">
                <a16:creationId xmlns:a16="http://schemas.microsoft.com/office/drawing/2014/main" id="{FE264366-BCEE-210D-04D4-20CA3FE0B6D4}"/>
              </a:ext>
            </a:extLst>
          </p:cNvPr>
          <p:cNvPicPr>
            <a:picLocks noGrp="1" noChangeAspect="1"/>
          </p:cNvPicPr>
          <p:nvPr>
            <p:ph idx="1"/>
          </p:nvPr>
        </p:nvPicPr>
        <p:blipFill rotWithShape="1">
          <a:blip r:embed="rId3"/>
          <a:srcRect l="8414" t="6502" r="7789" b="8072"/>
          <a:stretch/>
        </p:blipFill>
        <p:spPr>
          <a:xfrm>
            <a:off x="8355067" y="1929534"/>
            <a:ext cx="2982713" cy="43984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descr="The cover for the book &quot;The Butterfly Effect: Insects and the Making of the Modern World&quot; by Edward D. Melillo. Image includes drawings of five butterflies of varying sizes in color on a peach background.&#10;&#10;">
            <a:extLst>
              <a:ext uri="{FF2B5EF4-FFF2-40B4-BE49-F238E27FC236}">
                <a16:creationId xmlns:a16="http://schemas.microsoft.com/office/drawing/2014/main" id="{77FC5810-1638-2B88-6C08-D41F60BEB434}"/>
              </a:ext>
            </a:extLst>
          </p:cNvPr>
          <p:cNvPicPr>
            <a:picLocks noChangeAspect="1"/>
          </p:cNvPicPr>
          <p:nvPr/>
        </p:nvPicPr>
        <p:blipFill>
          <a:blip r:embed="rId4"/>
          <a:stretch>
            <a:fillRect/>
          </a:stretch>
        </p:blipFill>
        <p:spPr>
          <a:xfrm>
            <a:off x="648855" y="1930689"/>
            <a:ext cx="3031835" cy="439362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The cover for the book &quot;The Butterfly Effect: Insects and the Making of the Modern World&quot; by Edward D. Melillo. The image is black and white, and includes drawings of five butterflies of varying sizes. The style emphasis lines and texture.">
            <a:extLst>
              <a:ext uri="{FF2B5EF4-FFF2-40B4-BE49-F238E27FC236}">
                <a16:creationId xmlns:a16="http://schemas.microsoft.com/office/drawing/2014/main" id="{C331ACCC-BF44-56FE-3AF7-A8DF34C641B2}"/>
              </a:ext>
            </a:extLst>
          </p:cNvPr>
          <p:cNvPicPr>
            <a:picLocks noChangeAspect="1"/>
          </p:cNvPicPr>
          <p:nvPr/>
        </p:nvPicPr>
        <p:blipFill>
          <a:blip r:embed="rId5"/>
          <a:stretch>
            <a:fillRect/>
          </a:stretch>
        </p:blipFill>
        <p:spPr>
          <a:xfrm>
            <a:off x="4501961" y="1930688"/>
            <a:ext cx="3031835" cy="43936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457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BD62-8847-2C8C-9686-D764CA8E137E}"/>
              </a:ext>
            </a:extLst>
          </p:cNvPr>
          <p:cNvSpPr>
            <a:spLocks noGrp="1"/>
          </p:cNvSpPr>
          <p:nvPr>
            <p:ph type="title"/>
          </p:nvPr>
        </p:nvSpPr>
        <p:spPr>
          <a:xfrm>
            <a:off x="1168879" y="868334"/>
            <a:ext cx="10184921" cy="1598733"/>
          </a:xfrm>
        </p:spPr>
        <p:txBody>
          <a:bodyPr/>
          <a:lstStyle/>
          <a:p>
            <a:r>
              <a:rPr lang="en-US" b="1">
                <a:latin typeface="Tahoma"/>
                <a:ea typeface="Tahoma"/>
                <a:cs typeface="Calibri Light"/>
              </a:rPr>
              <a:t>Tactile Tuesday Discussion Group</a:t>
            </a:r>
            <a:endParaRPr lang="en-US" b="1">
              <a:latin typeface="Tahoma"/>
              <a:ea typeface="Tahoma"/>
            </a:endParaRPr>
          </a:p>
        </p:txBody>
      </p:sp>
      <p:pic>
        <p:nvPicPr>
          <p:cNvPr id="5" name="Picture 5" descr="Patron examines a Swell Form representation of the Lincoln Memorial.">
            <a:extLst>
              <a:ext uri="{FF2B5EF4-FFF2-40B4-BE49-F238E27FC236}">
                <a16:creationId xmlns:a16="http://schemas.microsoft.com/office/drawing/2014/main" id="{73592C03-7BE2-D4E3-772C-ACE2E12B1113}"/>
              </a:ext>
            </a:extLst>
          </p:cNvPr>
          <p:cNvPicPr>
            <a:picLocks noChangeAspect="1"/>
          </p:cNvPicPr>
          <p:nvPr/>
        </p:nvPicPr>
        <p:blipFill>
          <a:blip r:embed="rId3"/>
          <a:stretch>
            <a:fillRect/>
          </a:stretch>
        </p:blipFill>
        <p:spPr>
          <a:xfrm>
            <a:off x="8050579" y="3432833"/>
            <a:ext cx="3742426" cy="3124200"/>
          </a:xfrm>
          <a:prstGeom prst="rect">
            <a:avLst/>
          </a:prstGeom>
        </p:spPr>
      </p:pic>
      <p:pic>
        <p:nvPicPr>
          <p:cNvPr id="6" name="Picture 6" descr="A picture containing patrons, sitting and examining Swell Form documents with their hands.&#10;&#10;">
            <a:extLst>
              <a:ext uri="{FF2B5EF4-FFF2-40B4-BE49-F238E27FC236}">
                <a16:creationId xmlns:a16="http://schemas.microsoft.com/office/drawing/2014/main" id="{23BC3C05-9AC9-A8DF-066B-39EFD4CBF253}"/>
              </a:ext>
            </a:extLst>
          </p:cNvPr>
          <p:cNvPicPr>
            <a:picLocks noChangeAspect="1"/>
          </p:cNvPicPr>
          <p:nvPr/>
        </p:nvPicPr>
        <p:blipFill rotWithShape="1">
          <a:blip r:embed="rId4"/>
          <a:srcRect t="9030" r="-370" b="334"/>
          <a:stretch/>
        </p:blipFill>
        <p:spPr>
          <a:xfrm>
            <a:off x="266330" y="3287024"/>
            <a:ext cx="3495204" cy="3194486"/>
          </a:xfrm>
          <a:prstGeom prst="rect">
            <a:avLst/>
          </a:prstGeom>
        </p:spPr>
      </p:pic>
      <p:pic>
        <p:nvPicPr>
          <p:cNvPr id="7" name="Picture 7" descr="The Tactile Tuesday discussion group conversing and sharing their opinions and interests.">
            <a:extLst>
              <a:ext uri="{FF2B5EF4-FFF2-40B4-BE49-F238E27FC236}">
                <a16:creationId xmlns:a16="http://schemas.microsoft.com/office/drawing/2014/main" id="{5043C91D-91F8-9271-9ADA-8EB9498272D8}"/>
              </a:ext>
            </a:extLst>
          </p:cNvPr>
          <p:cNvPicPr>
            <a:picLocks noChangeAspect="1"/>
          </p:cNvPicPr>
          <p:nvPr/>
        </p:nvPicPr>
        <p:blipFill rotWithShape="1">
          <a:blip r:embed="rId5"/>
          <a:srcRect t="13704" r="-278" b="-370"/>
          <a:stretch/>
        </p:blipFill>
        <p:spPr>
          <a:xfrm>
            <a:off x="3674855" y="2066925"/>
            <a:ext cx="4462402" cy="3444387"/>
          </a:xfrm>
          <a:prstGeom prst="rect">
            <a:avLst/>
          </a:prstGeom>
        </p:spPr>
      </p:pic>
    </p:spTree>
    <p:extLst>
      <p:ext uri="{BB962C8B-B14F-4D97-AF65-F5344CB8AC3E}">
        <p14:creationId xmlns:p14="http://schemas.microsoft.com/office/powerpoint/2010/main" val="2554383751"/>
      </p:ext>
    </p:extLst>
  </p:cSld>
  <p:clrMapOvr>
    <a:masterClrMapping/>
  </p:clrMapOvr>
</p:sld>
</file>

<file path=ppt/theme/theme1.xml><?xml version="1.0" encoding="utf-8"?>
<a:theme xmlns:a="http://schemas.openxmlformats.org/drawingml/2006/main" name="LAM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MP" id="{16310D3C-A40B-4196-B469-E3804FA06D2D}" vid="{A65F4F01-6FD9-44EB-8585-D6A130B2F753}"/>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B8443B9803FE438BEFF0A8D04DD432" ma:contentTypeVersion="14" ma:contentTypeDescription="Create a new document." ma:contentTypeScope="" ma:versionID="09afe1adcb6702917f5dd1229393deb2">
  <xsd:schema xmlns:xsd="http://www.w3.org/2001/XMLSchema" xmlns:xs="http://www.w3.org/2001/XMLSchema" xmlns:p="http://schemas.microsoft.com/office/2006/metadata/properties" xmlns:ns3="80159bd9-a44d-4d09-9c69-885533d09a40" xmlns:ns4="e9f081db-3811-4011-9839-d9438bd208b4" targetNamespace="http://schemas.microsoft.com/office/2006/metadata/properties" ma:root="true" ma:fieldsID="7e1ce7d0a0d0ef03fd6b72a2b9777b46" ns3:_="" ns4:_="">
    <xsd:import namespace="80159bd9-a44d-4d09-9c69-885533d09a40"/>
    <xsd:import namespace="e9f081db-3811-4011-9839-d9438bd208b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59bd9-a44d-4d09-9c69-885533d09a4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f081db-3811-4011-9839-d9438bd208b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0159bd9-a44d-4d09-9c69-885533d09a40" xsi:nil="true"/>
  </documentManagement>
</p:properties>
</file>

<file path=customXml/itemProps1.xml><?xml version="1.0" encoding="utf-8"?>
<ds:datastoreItem xmlns:ds="http://schemas.openxmlformats.org/officeDocument/2006/customXml" ds:itemID="{0AFB55CC-7A8A-4890-BCDA-3163C6F482D2}">
  <ds:schemaRefs>
    <ds:schemaRef ds:uri="80159bd9-a44d-4d09-9c69-885533d09a40"/>
    <ds:schemaRef ds:uri="e9f081db-3811-4011-9839-d9438bd208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A84963-22DA-40D7-B45A-0142885BAE60}">
  <ds:schemaRefs>
    <ds:schemaRef ds:uri="http://schemas.microsoft.com/sharepoint/v3/contenttype/forms"/>
  </ds:schemaRefs>
</ds:datastoreItem>
</file>

<file path=customXml/itemProps3.xml><?xml version="1.0" encoding="utf-8"?>
<ds:datastoreItem xmlns:ds="http://schemas.openxmlformats.org/officeDocument/2006/customXml" ds:itemID="{A2363DD5-F5B0-472E-A689-4502614D94FF}">
  <ds:schemaRefs>
    <ds:schemaRef ds:uri="80159bd9-a44d-4d09-9c69-885533d09a40"/>
    <ds:schemaRef ds:uri="e9f081db-3811-4011-9839-d9438bd208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LAMP</Template>
  <Application>Microsoft Office PowerPoint</Application>
  <PresentationFormat>Widescreen</PresentationFormat>
  <Slides>19</Slides>
  <Notes>19</Notes>
  <HiddenSlides>0</HiddenSlide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LAMP</vt:lpstr>
      <vt:lpstr>Office Theme</vt:lpstr>
      <vt:lpstr>Office Theme</vt:lpstr>
      <vt:lpstr>Our Tactile Journey</vt:lpstr>
      <vt:lpstr>PowerPoint Presentation</vt:lpstr>
      <vt:lpstr>Somatosensory: Relating to the Senses</vt:lpstr>
      <vt:lpstr>Birding in Your Backyard / Skins &amp; Skulls</vt:lpstr>
      <vt:lpstr>Swell Form production</vt:lpstr>
      <vt:lpstr>Swell Form Technical Drawings</vt:lpstr>
      <vt:lpstr>Swell Form Maps</vt:lpstr>
      <vt:lpstr>Book Club Cover to Tactile Image</vt:lpstr>
      <vt:lpstr>Tactile Tuesday Discussion Group</vt:lpstr>
      <vt:lpstr>Index Everest-D V5 Braille Embosser from Humanware: $4,300   500 sheets of Braille paper from American Thermaform: $30 </vt:lpstr>
      <vt:lpstr>Tactile View software</vt:lpstr>
      <vt:lpstr>LulzBot TAZ Pro Dual Extruder 3D Printer: $4950  Filament: $21 and up </vt:lpstr>
      <vt:lpstr>3D Prints</vt:lpstr>
      <vt:lpstr>3D Model Print of LAMP Pittsburgh Leonard C. Staisey Building</vt:lpstr>
      <vt:lpstr>3D Pens: Practical use examples</vt:lpstr>
      <vt:lpstr>Support for Individual Requests</vt:lpstr>
      <vt:lpstr>Support for Community Projects &amp; Events</vt:lpstr>
      <vt:lpstr>Tactile Tuesday Discussion Group:  Swell Form Master Paintings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McMillen, Stephen</dc:creator>
  <cp:revision>5</cp:revision>
  <dcterms:created xsi:type="dcterms:W3CDTF">2023-04-14T18:58:01Z</dcterms:created>
  <dcterms:modified xsi:type="dcterms:W3CDTF">2023-04-26T21:00:07Z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0x010100E2B8443B9803FE438BEFF0A8D04DD432</vt:lpwstr>
  </property>
</Properties>
</file>