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6" r:id="rId3"/>
    <p:sldId id="270" r:id="rId4"/>
    <p:sldId id="257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7" autoAdjust="0"/>
    <p:restoredTop sz="51007" autoAdjust="0"/>
  </p:normalViewPr>
  <p:slideViewPr>
    <p:cSldViewPr>
      <p:cViewPr varScale="1">
        <p:scale>
          <a:sx n="44" d="100"/>
          <a:sy n="44" d="100"/>
        </p:scale>
        <p:origin x="129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1" d="100"/>
          <a:sy n="51" d="100"/>
        </p:scale>
        <p:origin x="-26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BC904-A796-4495-97D4-0288D797915D}" type="datetimeFigureOut">
              <a:rPr lang="en-US" smtClean="0"/>
              <a:t>6/9/17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DF528-53F9-4A04-AA28-749C9DB4F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7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DF528-53F9-4A04-AA28-749C9DB4FE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41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DF528-53F9-4A04-AA28-749C9DB4FE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39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DF528-53F9-4A04-AA28-749C9DB4FE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5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DF528-53F9-4A04-AA28-749C9DB4FE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56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DF528-53F9-4A04-AA28-749C9DB4FE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03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DF528-53F9-4A04-AA28-749C9DB4FE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68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DF528-53F9-4A04-AA28-749C9DB4FE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21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DF528-53F9-4A04-AA28-749C9DB4FE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68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DF528-53F9-4A04-AA28-749C9DB4FE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53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DF528-53F9-4A04-AA28-749C9DB4FE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72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DF528-53F9-4A04-AA28-749C9DB4FE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3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8AE0-B734-41D6-9582-AB5CE2C37C38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AFBD-9A0B-4A66-B076-66ED17289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50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8AE0-B734-41D6-9582-AB5CE2C37C38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AFBD-9A0B-4A66-B076-66ED17289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7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8AE0-B734-41D6-9582-AB5CE2C37C38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AFBD-9A0B-4A66-B076-66ED17289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4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LS-017 PPT Header Cover (sm)1.4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3832"/>
          </a:xfrm>
          <a:prstGeom prst="rect">
            <a:avLst/>
          </a:prstGeom>
        </p:spPr>
      </p:pic>
      <p:pic>
        <p:nvPicPr>
          <p:cNvPr id="10" name="Picture 9" descr="NLS-017 PPT Footer Cover (sm)1.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3832"/>
            <a:ext cx="9144000" cy="1350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973263"/>
          </a:xfrm>
        </p:spPr>
        <p:txBody>
          <a:bodyPr anchor="b" anchorCtr="0">
            <a:no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67188"/>
            <a:ext cx="7315200" cy="55562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5022" y="5637587"/>
            <a:ext cx="2486853" cy="102807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20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2278-A7C4-40E3-8D56-FCA15AA495D4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86CD-CE98-45EC-A910-01EC01756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98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2278-A7C4-40E3-8D56-FCA15AA495D4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86CD-CE98-45EC-A910-01EC01756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4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2278-A7C4-40E3-8D56-FCA15AA495D4}" type="datetimeFigureOut">
              <a:rPr lang="en-US" smtClean="0"/>
              <a:t>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86CD-CE98-45EC-A910-01EC01756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50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962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19386"/>
            <a:ext cx="4040188" cy="2521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7962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19386"/>
            <a:ext cx="4041775" cy="2521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2278-A7C4-40E3-8D56-FCA15AA495D4}" type="datetimeFigureOut">
              <a:rPr lang="en-US" smtClean="0"/>
              <a:t>6/9/17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86CD-CE98-45EC-A910-01EC01756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61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2278-A7C4-40E3-8D56-FCA15AA495D4}" type="datetimeFigureOut">
              <a:rPr lang="en-US" smtClean="0"/>
              <a:t>6/9/17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86CD-CE98-45EC-A910-01EC01756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0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2278-A7C4-40E3-8D56-FCA15AA495D4}" type="datetimeFigureOut">
              <a:rPr lang="en-US" smtClean="0"/>
              <a:t>6/9/17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86CD-CE98-45EC-A910-01EC01756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50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064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40646"/>
            <a:ext cx="5111750" cy="41348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02696"/>
            <a:ext cx="3008313" cy="2972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2278-A7C4-40E3-8D56-FCA15AA495D4}" type="datetimeFigureOut">
              <a:rPr lang="en-US" smtClean="0"/>
              <a:t>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86CD-CE98-45EC-A910-01EC01756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7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8AE0-B734-41D6-9582-AB5CE2C37C38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AFBD-9A0B-4A66-B076-66ED17289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28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2278-A7C4-40E3-8D56-FCA15AA495D4}" type="datetimeFigureOut">
              <a:rPr lang="en-US" smtClean="0"/>
              <a:t>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86CD-CE98-45EC-A910-01EC01756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6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2278-A7C4-40E3-8D56-FCA15AA495D4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86CD-CE98-45EC-A910-01EC01756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89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69969"/>
            <a:ext cx="2057400" cy="42399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9969"/>
            <a:ext cx="6019800" cy="42399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2278-A7C4-40E3-8D56-FCA15AA495D4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86CD-CE98-45EC-A910-01EC01756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9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8AE0-B734-41D6-9582-AB5CE2C37C38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AFBD-9A0B-4A66-B076-66ED17289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1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8AE0-B734-41D6-9582-AB5CE2C37C38}" type="datetimeFigureOut">
              <a:rPr lang="en-US" smtClean="0"/>
              <a:t>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AFBD-9A0B-4A66-B076-66ED17289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2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8AE0-B734-41D6-9582-AB5CE2C37C38}" type="datetimeFigureOut">
              <a:rPr lang="en-US" smtClean="0"/>
              <a:t>6/9/17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AFBD-9A0B-4A66-B076-66ED17289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1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8AE0-B734-41D6-9582-AB5CE2C37C38}" type="datetimeFigureOut">
              <a:rPr lang="en-US" smtClean="0"/>
              <a:t>6/9/17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AFBD-9A0B-4A66-B076-66ED17289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1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8AE0-B734-41D6-9582-AB5CE2C37C38}" type="datetimeFigureOut">
              <a:rPr lang="en-US" smtClean="0"/>
              <a:t>6/9/17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AFBD-9A0B-4A66-B076-66ED17289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3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8AE0-B734-41D6-9582-AB5CE2C37C38}" type="datetimeFigureOut">
              <a:rPr lang="en-US" smtClean="0"/>
              <a:t>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AFBD-9A0B-4A66-B076-66ED17289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3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8AE0-B734-41D6-9582-AB5CE2C37C38}" type="datetimeFigureOut">
              <a:rPr lang="en-US" smtClean="0"/>
              <a:t>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AFBD-9A0B-4A66-B076-66ED17289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0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88AE0-B734-41D6-9582-AB5CE2C37C38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0AFBD-9A0B-4A66-B076-66ED17289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5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LS logo with braille dots next to it that reads NLS. There are sound waves coming off of the S in NLS. Below this logo is the text: Library of Congress. www.loc.gov/nl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4560"/>
            <a:ext cx="9144000" cy="8534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51559"/>
            <a:ext cx="8229600" cy="1028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9625"/>
            <a:ext cx="8229600" cy="3309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701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72278-A7C4-40E3-8D56-FCA15AA495D4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5022" y="6224684"/>
            <a:ext cx="2895600" cy="538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5701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C86CD-CE98-45EC-A910-01EC017560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hat All May Read logo with two open books, one appears as if it is emerging from the other resembling birds in flight.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pic>
        <p:nvPicPr>
          <p:cNvPr id="9" name="Picture 8" descr="logo placeholder that reads “Insert Logo Here&quot;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39" y="6218178"/>
            <a:ext cx="545436" cy="54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0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microsoft.com/office/2007/relationships/hdphoto" Target="../media/hdphoto2.wdp"/><Relationship Id="rId10" Type="http://schemas.openxmlformats.org/officeDocument/2006/relationships/image" Target="../media/image11.png"/><Relationship Id="rId11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NLS Tech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smtClean="0"/>
              <a:t>Neil Bernstein</a:t>
            </a:r>
          </a:p>
          <a:p>
            <a:r>
              <a:rPr lang="en-US" dirty="0" smtClean="0"/>
              <a:t>Research &amp; Development Officer, NLS</a:t>
            </a:r>
          </a:p>
          <a:p>
            <a:r>
              <a:rPr lang="en-US" dirty="0" smtClean="0"/>
              <a:t>June 6,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6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Bookshar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9" y="4714874"/>
            <a:ext cx="2490036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loud 40"/>
          <p:cNvSpPr/>
          <p:nvPr/>
        </p:nvSpPr>
        <p:spPr>
          <a:xfrm>
            <a:off x="2084614" y="1058850"/>
            <a:ext cx="5105400" cy="503714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75114" y="674130"/>
            <a:ext cx="46025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Lucida Console" panose="020B0609040504020204" pitchFamily="49" charset="0"/>
              </a:rPr>
              <a:t>Microservices</a:t>
            </a:r>
            <a:endParaRPr lang="en-US" sz="4400" dirty="0" smtClean="0">
              <a:latin typeface="Lucida Console" panose="020B060904050402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3071" y="1692294"/>
            <a:ext cx="1600200" cy="92333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Authentication</a:t>
            </a:r>
          </a:p>
          <a:p>
            <a:pPr algn="ctr"/>
            <a:r>
              <a:rPr lang="en-US" dirty="0" smtClean="0"/>
              <a:t>Authorization</a:t>
            </a:r>
          </a:p>
          <a:p>
            <a:pPr algn="ctr"/>
            <a:r>
              <a:rPr lang="en-US" dirty="0" smtClean="0"/>
              <a:t>Accounting</a:t>
            </a:r>
            <a:endParaRPr lang="en-US" dirty="0"/>
          </a:p>
        </p:txBody>
      </p:sp>
      <p:pic>
        <p:nvPicPr>
          <p:cNvPr id="2050" name="Picture 2" descr="Back H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021" y="4114800"/>
            <a:ext cx="2404499" cy="96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booksh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booksha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booksha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Image result for bookshar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Image result for bookshar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4" name="Picture 16" descr="https://upload.wikimedia.org/wikipedia/commons/3/3f/HathiTru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38600"/>
            <a:ext cx="16859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76" y="1076890"/>
            <a:ext cx="1687309" cy="164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48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0.1059 0.1858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957" y="685016"/>
            <a:ext cx="1537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ourier New" panose="02070309020205020404" pitchFamily="49" charset="0"/>
              </a:rPr>
              <a:t>BARD</a:t>
            </a:r>
            <a:endParaRPr lang="en-US" sz="4400" b="1" dirty="0">
              <a:latin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4357" y="1859148"/>
            <a:ext cx="52581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ourier New" panose="02070309020205020404" pitchFamily="49" charset="0"/>
              </a:rPr>
              <a:t>BARD Mobile iOS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1150" y="3200400"/>
            <a:ext cx="25731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Old English Text MT" panose="03040902040508030806" pitchFamily="66" charset="0"/>
              </a:rPr>
              <a:t>Gutenberg</a:t>
            </a:r>
            <a:endParaRPr lang="en-US" sz="4400" dirty="0">
              <a:latin typeface="Old English Text MT" panose="03040902040508030806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82452" y="2428534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Courier New" panose="02070309020205020404" pitchFamily="49" charset="0"/>
              </a:rPr>
              <a:t>BARD API</a:t>
            </a:r>
          </a:p>
        </p:txBody>
      </p:sp>
      <p:sp>
        <p:nvSpPr>
          <p:cNvPr id="9" name="Rectangle 8"/>
          <p:cNvSpPr/>
          <p:nvPr/>
        </p:nvSpPr>
        <p:spPr>
          <a:xfrm>
            <a:off x="5327914" y="5521879"/>
            <a:ext cx="19768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Lucida Bright" panose="02040602050505020304" pitchFamily="18" charset="0"/>
              </a:rPr>
              <a:t>Future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4357" y="5516747"/>
            <a:ext cx="18133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SimBraille" panose="01010609060101010103" pitchFamily="49" charset="0"/>
              </a:rPr>
              <a:t>,</a:t>
            </a:r>
            <a:r>
              <a:rPr lang="en-US" sz="4400" dirty="0" err="1" smtClean="0">
                <a:latin typeface="SimBraille" panose="01010609060101010103" pitchFamily="49" charset="0"/>
              </a:rPr>
              <a:t>brl</a:t>
            </a:r>
            <a:endParaRPr lang="en-US" sz="4400" dirty="0">
              <a:latin typeface="SimBraille" panose="01010609060101010103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69419" y="4887099"/>
            <a:ext cx="5493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OCR A Std" pitchFamily="49" charset="0"/>
              </a:rPr>
              <a:t>Synthetic Speech</a:t>
            </a:r>
            <a:endParaRPr lang="en-US" sz="3600" dirty="0">
              <a:latin typeface="OCR A Std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150" y="3796964"/>
            <a:ext cx="66111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Courier New" panose="02070309020205020404" pitchFamily="49" charset="0"/>
              </a:rPr>
              <a:t>BARD Mobile Android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10035" y="533400"/>
            <a:ext cx="18854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Georgia" panose="02040502050405020303" pitchFamily="18" charset="0"/>
              </a:rPr>
              <a:t>MVNE</a:t>
            </a:r>
            <a:endParaRPr lang="en-US" sz="4400" dirty="0">
              <a:latin typeface="Georgia" panose="020405020504050203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19762" y="1089707"/>
            <a:ext cx="42434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Courier New" panose="02070309020205020404" pitchFamily="49" charset="0"/>
              </a:rPr>
              <a:t>BARD Express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93619" y="4569892"/>
            <a:ext cx="22099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Myriad Pro Light" pitchFamily="34" charset="0"/>
              </a:rPr>
              <a:t>TBM-NG</a:t>
            </a:r>
            <a:endParaRPr lang="en-US" sz="4400" dirty="0">
              <a:latin typeface="Myriad Pro Ligh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75114" y="674130"/>
            <a:ext cx="46025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Lucida Console" panose="020B0609040504020204" pitchFamily="49" charset="0"/>
              </a:rPr>
              <a:t>Microservices</a:t>
            </a:r>
            <a:endParaRPr lang="en-US" sz="4400" dirty="0" smtClean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5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0.01227 L -0.23368 0.3245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51" y="156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Thanks!</a:t>
            </a:r>
            <a:br>
              <a:rPr lang="en-US" sz="60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Neil Bernstein</a:t>
            </a:r>
            <a:br>
              <a:rPr lang="en-US" sz="3200" dirty="0" smtClean="0"/>
            </a:br>
            <a:r>
              <a:rPr lang="en-US" sz="3200" dirty="0" smtClean="0"/>
              <a:t>nber@loc.gov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1371600" y="1371600"/>
            <a:ext cx="6400800" cy="1752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8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299" y="728560"/>
            <a:ext cx="1537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ourier New" panose="02070309020205020404" pitchFamily="49" charset="0"/>
              </a:rPr>
              <a:t>BARD</a:t>
            </a:r>
            <a:endParaRPr lang="en-US" sz="4400" b="1" dirty="0">
              <a:latin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4357" y="1859148"/>
            <a:ext cx="52581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ourier New" panose="02070309020205020404" pitchFamily="49" charset="0"/>
              </a:rPr>
              <a:t>BARD Mobile iOS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1150" y="3200400"/>
            <a:ext cx="25731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Old English Text MT" panose="03040902040508030806" pitchFamily="66" charset="0"/>
              </a:rPr>
              <a:t>Gutenberg</a:t>
            </a:r>
            <a:endParaRPr lang="en-US" sz="4400" dirty="0">
              <a:latin typeface="Old English Text MT" panose="03040902040508030806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82452" y="2428534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Courier New" panose="02070309020205020404" pitchFamily="49" charset="0"/>
              </a:rPr>
              <a:t>BARD API</a:t>
            </a:r>
          </a:p>
        </p:txBody>
      </p:sp>
      <p:sp>
        <p:nvSpPr>
          <p:cNvPr id="9" name="Rectangle 8"/>
          <p:cNvSpPr/>
          <p:nvPr/>
        </p:nvSpPr>
        <p:spPr>
          <a:xfrm>
            <a:off x="5327914" y="5521879"/>
            <a:ext cx="19768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Lucida Bright" panose="02040602050505020304" pitchFamily="18" charset="0"/>
              </a:rPr>
              <a:t>Future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4357" y="5516747"/>
            <a:ext cx="18133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SimBraille" panose="01010609060101010103" pitchFamily="49" charset="0"/>
              </a:rPr>
              <a:t>,</a:t>
            </a:r>
            <a:r>
              <a:rPr lang="en-US" sz="4400" dirty="0" err="1" smtClean="0">
                <a:latin typeface="SimBraille" panose="01010609060101010103" pitchFamily="49" charset="0"/>
              </a:rPr>
              <a:t>brl</a:t>
            </a:r>
            <a:endParaRPr lang="en-US" sz="4400" dirty="0">
              <a:latin typeface="SimBraille" panose="01010609060101010103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69419" y="4887099"/>
            <a:ext cx="5493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OCR A Std" pitchFamily="49" charset="0"/>
              </a:rPr>
              <a:t>Synthetic Speech</a:t>
            </a:r>
            <a:endParaRPr lang="en-US" sz="3600" dirty="0">
              <a:latin typeface="OCR A Std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150" y="3796964"/>
            <a:ext cx="66111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Courier New" panose="02070309020205020404" pitchFamily="49" charset="0"/>
              </a:rPr>
              <a:t>BARD Mobile Android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10035" y="533400"/>
            <a:ext cx="18854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Georgia" panose="02040502050405020303" pitchFamily="18" charset="0"/>
              </a:rPr>
              <a:t>MVNE</a:t>
            </a:r>
            <a:endParaRPr lang="en-US" sz="4400" dirty="0">
              <a:latin typeface="Georgia" panose="020405020504050203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19762" y="1089707"/>
            <a:ext cx="42434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Courier New" panose="02070309020205020404" pitchFamily="49" charset="0"/>
              </a:rPr>
              <a:t>BARD Express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93619" y="4569892"/>
            <a:ext cx="22099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Myriad Pro Light" pitchFamily="34" charset="0"/>
              </a:rPr>
              <a:t>TBM-NG</a:t>
            </a:r>
            <a:endParaRPr lang="en-US" sz="4400" dirty="0">
              <a:latin typeface="Myriad Pro Ligh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6737" y="2773547"/>
            <a:ext cx="46025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Lucida Console" panose="020B0609040504020204" pitchFamily="49" charset="0"/>
              </a:rPr>
              <a:t>Microservices</a:t>
            </a:r>
            <a:endParaRPr lang="en-US" sz="4400" dirty="0" smtClean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92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116" r="100000">
                        <a14:foregroundMark x1="46165" y1="20432" x2="46165" y2="20432"/>
                        <a14:foregroundMark x1="34240" y1="25872" x2="34240" y2="25872"/>
                        <a14:foregroundMark x1="28173" y1="7043" x2="68619" y2="39819"/>
                        <a14:foregroundMark x1="24756" y1="28870" x2="24756" y2="28870"/>
                        <a14:foregroundMark x1="24547" y1="26639" x2="24547" y2="26639"/>
                        <a14:foregroundMark x1="24756" y1="31729" x2="25174" y2="80823"/>
                        <a14:foregroundMark x1="24128" y1="39819" x2="24965" y2="79777"/>
                        <a14:foregroundMark x1="23919" y1="73710" x2="23919" y2="73710"/>
                        <a14:foregroundMark x1="24547" y1="79568" x2="24547" y2="79568"/>
                        <a14:foregroundMark x1="24547" y1="85425" x2="24128" y2="91144"/>
                        <a14:foregroundMark x1="33333" y1="40795" x2="38075" y2="43375"/>
                        <a14:foregroundMark x1="38494" y1="45119" x2="38494" y2="45119"/>
                        <a14:foregroundMark x1="51534" y1="6625" x2="68828" y2="17434"/>
                        <a14:foregroundMark x1="45467" y1="6416" x2="53487" y2="1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773" y="1672679"/>
            <a:ext cx="3733800" cy="37338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743200"/>
            <a:ext cx="1371600" cy="1371600"/>
          </a:xfrm>
        </p:spPr>
      </p:pic>
      <p:sp>
        <p:nvSpPr>
          <p:cNvPr id="7" name="TextBox 6"/>
          <p:cNvSpPr txBox="1"/>
          <p:nvPr/>
        </p:nvSpPr>
        <p:spPr>
          <a:xfrm>
            <a:off x="348299" y="728560"/>
            <a:ext cx="1537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ourier New" panose="02070309020205020404" pitchFamily="49" charset="0"/>
              </a:rPr>
              <a:t>BARD</a:t>
            </a:r>
            <a:endParaRPr lang="en-US" sz="4400" b="1" dirty="0">
              <a:latin typeface="Courier New" panose="02070309020205020404" pitchFamily="49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743200"/>
            <a:ext cx="1369006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86" y="2209800"/>
            <a:ext cx="1575678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19598" y="1287959"/>
            <a:ext cx="35670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ourier New" panose="02070309020205020404" pitchFamily="49" charset="0"/>
              </a:rPr>
              <a:t>Mobile iOS</a:t>
            </a:r>
            <a:endParaRPr lang="en-US" sz="4400" b="1" dirty="0">
              <a:latin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0738" y="4310742"/>
            <a:ext cx="49199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ourier New" panose="02070309020205020404" pitchFamily="49" charset="0"/>
              </a:rPr>
              <a:t>Mobile Android</a:t>
            </a:r>
            <a:endParaRPr lang="en-US" sz="4400" b="1" dirty="0">
              <a:latin typeface="Courier New" panose="02070309020205020404" pitchFamily="49" charset="0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8000">
                        <a14:foregroundMark x1="49077" y1="22750" x2="49538" y2="23250"/>
                        <a14:foregroundMark x1="30462" y1="47375" x2="30923" y2="47375"/>
                        <a14:foregroundMark x1="71077" y1="46875" x2="71077" y2="46875"/>
                        <a14:foregroundMark x1="57154" y1="21625" x2="57154" y2="21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46" y="2197663"/>
            <a:ext cx="3219450" cy="198120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346" y="2807263"/>
            <a:ext cx="1371600" cy="1371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53298" y="1287958"/>
            <a:ext cx="25523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ourier New" panose="02070309020205020404" pitchFamily="49" charset="0"/>
              </a:rPr>
              <a:t>Express</a:t>
            </a:r>
            <a:endParaRPr lang="en-US" sz="4400" b="1" dirty="0">
              <a:latin typeface="Courier New" panose="02070309020205020404" pitchFamily="49" charset="0"/>
            </a:endParaRP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49" y="2639554"/>
            <a:ext cx="1371600" cy="1371600"/>
          </a:xfrm>
          <a:prstGeom prst="rect">
            <a:avLst/>
          </a:prstGeom>
        </p:spPr>
      </p:pic>
      <p:pic>
        <p:nvPicPr>
          <p:cNvPr id="14" name="Picture 2" descr="Image result for windows logo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49" y="2384760"/>
            <a:ext cx="1715876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77000" y="3015344"/>
            <a:ext cx="1199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ourier New" panose="02070309020205020404" pitchFamily="49" charset="0"/>
              </a:rPr>
              <a:t>API</a:t>
            </a:r>
            <a:endParaRPr lang="en-US" sz="4400" b="1" dirty="0">
              <a:latin typeface="Courier New" panose="02070309020205020404" pitchFamily="49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44" y="1539330"/>
            <a:ext cx="2695307" cy="400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2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3.33333E-6 L 0.1217 0.342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171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52222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217 0.34213 L 0.15295 0.08217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5295 0.08218 L 0.15295 0.5210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94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5295 0.52106 L 0.23628 0.08217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2194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3628 0.08218 L 0.48628 0.33218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6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48628 0.33217 L 0.00295 -0.00671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7" grpId="3"/>
      <p:bldP spid="7" grpId="4"/>
      <p:bldP spid="7" grpId="5"/>
      <p:bldP spid="8" grpId="0"/>
      <p:bldP spid="8" grpId="1"/>
      <p:bldP spid="9" grpId="0"/>
      <p:bldP spid="9" grpId="1"/>
      <p:bldP spid="12" grpId="1"/>
      <p:bldP spid="12" grpId="2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957" y="685016"/>
            <a:ext cx="1537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ourier New" panose="02070309020205020404" pitchFamily="49" charset="0"/>
              </a:rPr>
              <a:t>BARD</a:t>
            </a:r>
            <a:endParaRPr lang="en-US" sz="4400" b="1" dirty="0">
              <a:latin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4357" y="1859148"/>
            <a:ext cx="52581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ourier New" panose="02070309020205020404" pitchFamily="49" charset="0"/>
              </a:rPr>
              <a:t>BARD Mobile iOS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1150" y="3200400"/>
            <a:ext cx="25731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Old English Text MT" panose="03040902040508030806" pitchFamily="66" charset="0"/>
              </a:rPr>
              <a:t>Gutenberg</a:t>
            </a:r>
            <a:endParaRPr lang="en-US" sz="4400" dirty="0">
              <a:latin typeface="Old English Text MT" panose="03040902040508030806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82452" y="2428534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Courier New" panose="02070309020205020404" pitchFamily="49" charset="0"/>
              </a:rPr>
              <a:t>BARD API</a:t>
            </a:r>
          </a:p>
        </p:txBody>
      </p:sp>
      <p:sp>
        <p:nvSpPr>
          <p:cNvPr id="9" name="Rectangle 8"/>
          <p:cNvSpPr/>
          <p:nvPr/>
        </p:nvSpPr>
        <p:spPr>
          <a:xfrm>
            <a:off x="5327914" y="5521879"/>
            <a:ext cx="19768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Lucida Bright" panose="02040602050505020304" pitchFamily="18" charset="0"/>
              </a:rPr>
              <a:t>Future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4357" y="5516747"/>
            <a:ext cx="18133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SimBraille" panose="01010609060101010103" pitchFamily="49" charset="0"/>
              </a:rPr>
              <a:t>,</a:t>
            </a:r>
            <a:r>
              <a:rPr lang="en-US" sz="4400" dirty="0" err="1" smtClean="0">
                <a:latin typeface="SimBraille" panose="01010609060101010103" pitchFamily="49" charset="0"/>
              </a:rPr>
              <a:t>brl</a:t>
            </a:r>
            <a:endParaRPr lang="en-US" sz="4400" dirty="0">
              <a:latin typeface="SimBraille" panose="01010609060101010103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69419" y="4887099"/>
            <a:ext cx="5493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OCR A Std" pitchFamily="49" charset="0"/>
              </a:rPr>
              <a:t>Synthetic Speech</a:t>
            </a:r>
            <a:endParaRPr lang="en-US" sz="3600" dirty="0">
              <a:latin typeface="OCR A Std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150" y="3796964"/>
            <a:ext cx="66111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Courier New" panose="02070309020205020404" pitchFamily="49" charset="0"/>
              </a:rPr>
              <a:t>BARD Mobile Android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10035" y="533400"/>
            <a:ext cx="18854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Georgia" panose="02040502050405020303" pitchFamily="18" charset="0"/>
              </a:rPr>
              <a:t>MVNE</a:t>
            </a:r>
            <a:endParaRPr lang="en-US" sz="4400" dirty="0">
              <a:latin typeface="Georgia" panose="020405020504050203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19762" y="1089707"/>
            <a:ext cx="42434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Courier New" panose="02070309020205020404" pitchFamily="49" charset="0"/>
              </a:rPr>
              <a:t>BARD Express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93619" y="4569892"/>
            <a:ext cx="22099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Myriad Pro Light" pitchFamily="34" charset="0"/>
              </a:rPr>
              <a:t>TBM-NG</a:t>
            </a:r>
            <a:endParaRPr lang="en-US" sz="4400" dirty="0">
              <a:latin typeface="Myriad Pro Ligh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6737" y="2773547"/>
            <a:ext cx="46025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Lucida Console" panose="020B0609040504020204" pitchFamily="49" charset="0"/>
              </a:rPr>
              <a:t>Microservices</a:t>
            </a:r>
            <a:endParaRPr lang="en-US" sz="4400" dirty="0" smtClean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9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mph" presetSubtype="0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5" grpId="0"/>
      <p:bldP spid="5" grpId="1"/>
      <p:bldP spid="5" grpId="2"/>
      <p:bldP spid="5" grpId="3"/>
      <p:bldP spid="5" grpId="4"/>
      <p:bldP spid="7" grpId="0"/>
      <p:bldP spid="7" grpId="1"/>
      <p:bldP spid="7" grpId="2"/>
      <p:bldP spid="7" grpId="3"/>
      <p:bldP spid="7" grpId="4"/>
      <p:bldP spid="8" grpId="0"/>
      <p:bldP spid="8" grpId="1"/>
      <p:bldP spid="8" grpId="2"/>
      <p:bldP spid="8" grpId="3"/>
      <p:bldP spid="8" grpId="4"/>
      <p:bldP spid="9" grpId="0"/>
      <p:bldP spid="9" grpId="1"/>
      <p:bldP spid="9" grpId="2"/>
      <p:bldP spid="9" grpId="3"/>
      <p:bldP spid="9" grpId="4"/>
      <p:bldP spid="10" grpId="0"/>
      <p:bldP spid="10" grpId="1"/>
      <p:bldP spid="10" grpId="2"/>
      <p:bldP spid="10" grpId="3"/>
      <p:bldP spid="10" grpId="4"/>
      <p:bldP spid="11" grpId="0"/>
      <p:bldP spid="11" grpId="1"/>
      <p:bldP spid="11" grpId="2"/>
      <p:bldP spid="11" grpId="3"/>
      <p:bldP spid="12" grpId="0"/>
      <p:bldP spid="12" grpId="1"/>
      <p:bldP spid="12" grpId="2"/>
      <p:bldP spid="12" grpId="3"/>
      <p:bldP spid="12" grpId="4"/>
      <p:bldP spid="13" grpId="0"/>
      <p:bldP spid="13" grpId="1"/>
      <p:bldP spid="13" grpId="2"/>
      <p:bldP spid="13" grpId="3"/>
      <p:bldP spid="13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6" grpId="0"/>
      <p:bldP spid="16" grpId="1"/>
      <p:bldP spid="16" grpId="2"/>
      <p:bldP spid="16" grpId="3"/>
      <p:bldP spid="16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810035" y="533400"/>
            <a:ext cx="18854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Georgia" panose="02040502050405020303" pitchFamily="18" charset="0"/>
              </a:rPr>
              <a:t>MVNE</a:t>
            </a:r>
            <a:endParaRPr lang="en-US" sz="4400" dirty="0">
              <a:latin typeface="Georgia" panose="02040502050405020303" pitchFamily="18" charset="0"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63246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4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957" y="685016"/>
            <a:ext cx="1537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ourier New" panose="02070309020205020404" pitchFamily="49" charset="0"/>
              </a:rPr>
              <a:t>BARD</a:t>
            </a:r>
            <a:endParaRPr lang="en-US" sz="4400" b="1" dirty="0">
              <a:latin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4357" y="1859148"/>
            <a:ext cx="52581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ourier New" panose="02070309020205020404" pitchFamily="49" charset="0"/>
              </a:rPr>
              <a:t>BARD Mobile iOS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1150" y="3200400"/>
            <a:ext cx="25731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Old English Text MT" panose="03040902040508030806" pitchFamily="66" charset="0"/>
              </a:rPr>
              <a:t>Gutenberg</a:t>
            </a:r>
            <a:endParaRPr lang="en-US" sz="4400" dirty="0">
              <a:latin typeface="Old English Text MT" panose="03040902040508030806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82452" y="2428534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Courier New" panose="02070309020205020404" pitchFamily="49" charset="0"/>
              </a:rPr>
              <a:t>BARD API</a:t>
            </a:r>
          </a:p>
        </p:txBody>
      </p:sp>
      <p:sp>
        <p:nvSpPr>
          <p:cNvPr id="9" name="Rectangle 8"/>
          <p:cNvSpPr/>
          <p:nvPr/>
        </p:nvSpPr>
        <p:spPr>
          <a:xfrm>
            <a:off x="5327914" y="5521879"/>
            <a:ext cx="19768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Lucida Bright" panose="02040602050505020304" pitchFamily="18" charset="0"/>
              </a:rPr>
              <a:t>Future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4357" y="5516747"/>
            <a:ext cx="18133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SimBraille" panose="01010609060101010103" pitchFamily="49" charset="0"/>
              </a:rPr>
              <a:t>,</a:t>
            </a:r>
            <a:r>
              <a:rPr lang="en-US" sz="4400" dirty="0" err="1" smtClean="0">
                <a:latin typeface="SimBraille" panose="01010609060101010103" pitchFamily="49" charset="0"/>
              </a:rPr>
              <a:t>brl</a:t>
            </a:r>
            <a:endParaRPr lang="en-US" sz="4400" dirty="0">
              <a:latin typeface="SimBraille" panose="01010609060101010103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69419" y="4887099"/>
            <a:ext cx="5493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OCR A Std" pitchFamily="49" charset="0"/>
              </a:rPr>
              <a:t>Synthetic Speech</a:t>
            </a:r>
            <a:endParaRPr lang="en-US" sz="3600" dirty="0">
              <a:latin typeface="OCR A Std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150" y="3796964"/>
            <a:ext cx="66111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Courier New" panose="02070309020205020404" pitchFamily="49" charset="0"/>
              </a:rPr>
              <a:t>BARD Mobile Android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10035" y="533400"/>
            <a:ext cx="18854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Georgia" panose="02040502050405020303" pitchFamily="18" charset="0"/>
              </a:rPr>
              <a:t>MVNE</a:t>
            </a:r>
            <a:endParaRPr lang="en-US" sz="4400" dirty="0">
              <a:latin typeface="Georgia" panose="020405020504050203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19762" y="1089707"/>
            <a:ext cx="42434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Courier New" panose="02070309020205020404" pitchFamily="49" charset="0"/>
              </a:rPr>
              <a:t>BARD Express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93619" y="4569892"/>
            <a:ext cx="22099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Myriad Pro Light" pitchFamily="34" charset="0"/>
              </a:rPr>
              <a:t>TBM-NG</a:t>
            </a:r>
            <a:endParaRPr lang="en-US" sz="4400" dirty="0">
              <a:latin typeface="Myriad Pro Ligh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6737" y="2773547"/>
            <a:ext cx="46025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Lucida Console" panose="020B0609040504020204" pitchFamily="49" charset="0"/>
              </a:rPr>
              <a:t>Microservices</a:t>
            </a:r>
            <a:endParaRPr lang="en-US" sz="4400" dirty="0" smtClean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9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5" grpId="0"/>
      <p:bldP spid="5" grpId="1"/>
      <p:bldP spid="5" grpId="2"/>
      <p:bldP spid="5" grpId="3"/>
      <p:bldP spid="7" grpId="0"/>
      <p:bldP spid="7" grpId="1"/>
      <p:bldP spid="7" grpId="2"/>
      <p:bldP spid="8" grpId="0"/>
      <p:bldP spid="8" grpId="1"/>
      <p:bldP spid="8" grpId="2"/>
      <p:bldP spid="8" grpId="3"/>
      <p:bldP spid="9" grpId="0"/>
      <p:bldP spid="9" grpId="1"/>
      <p:bldP spid="9" grpId="2"/>
      <p:bldP spid="9" grpId="3"/>
      <p:bldP spid="10" grpId="0"/>
      <p:bldP spid="10" grpId="1"/>
      <p:bldP spid="10" grpId="2"/>
      <p:bldP spid="10" grpId="3"/>
      <p:bldP spid="11" grpId="0"/>
      <p:bldP spid="11" grpId="1"/>
      <p:bldP spid="11" grpId="2"/>
      <p:bldP spid="11" grpId="3"/>
      <p:bldP spid="12" grpId="0"/>
      <p:bldP spid="12" grpId="1"/>
      <p:bldP spid="12" grpId="2"/>
      <p:bldP spid="12" grpId="3"/>
      <p:bldP spid="13" grpId="0"/>
      <p:bldP spid="13" grpId="1"/>
      <p:bldP spid="13" grpId="2"/>
      <p:bldP spid="14" grpId="0"/>
      <p:bldP spid="14" grpId="1"/>
      <p:bldP spid="14" grpId="2"/>
      <p:bldP spid="14" grpId="3"/>
      <p:bldP spid="15" grpId="0"/>
      <p:bldP spid="15" grpId="1"/>
      <p:bldP spid="15" grpId="2"/>
      <p:bldP spid="15" grpId="3"/>
      <p:bldP spid="16" grpId="0"/>
      <p:bldP spid="16" grpId="1"/>
      <p:bldP spid="1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966737" y="2773547"/>
            <a:ext cx="46025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Lucida Console" panose="020B0609040504020204" pitchFamily="49" charset="0"/>
              </a:rPr>
              <a:t>Microservices</a:t>
            </a:r>
            <a:endParaRPr lang="en-US" sz="4400" dirty="0" smtClean="0">
              <a:latin typeface="Lucida Console" panose="020B0609040504020204" pitchFamily="49" charset="0"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9320"/>
            <a:ext cx="1371600" cy="1371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1454457"/>
            <a:ext cx="3686512" cy="784830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dirty="0"/>
              <a:t>Databases/Storage</a:t>
            </a:r>
          </a:p>
          <a:p>
            <a:r>
              <a:rPr lang="en-US" dirty="0" smtClean="0"/>
              <a:t>User </a:t>
            </a:r>
            <a:r>
              <a:rPr lang="en-US" dirty="0"/>
              <a:t>interface</a:t>
            </a:r>
          </a:p>
          <a:p>
            <a:r>
              <a:rPr lang="en-US" dirty="0"/>
              <a:t>Catalog</a:t>
            </a:r>
          </a:p>
          <a:p>
            <a:r>
              <a:rPr lang="en-US" dirty="0" smtClean="0"/>
              <a:t>Authentication</a:t>
            </a:r>
            <a:endParaRPr lang="en-US" dirty="0"/>
          </a:p>
          <a:p>
            <a:r>
              <a:rPr lang="en-US" dirty="0"/>
              <a:t>Authorization</a:t>
            </a:r>
          </a:p>
          <a:p>
            <a:r>
              <a:rPr lang="en-US" dirty="0"/>
              <a:t>Messaging</a:t>
            </a:r>
          </a:p>
          <a:p>
            <a:r>
              <a:rPr lang="en-US" dirty="0"/>
              <a:t>Help</a:t>
            </a:r>
          </a:p>
          <a:p>
            <a:r>
              <a:rPr lang="en-US" dirty="0"/>
              <a:t>Reports</a:t>
            </a:r>
          </a:p>
          <a:p>
            <a:r>
              <a:rPr lang="en-US" dirty="0" smtClean="0"/>
              <a:t>Logging/Accounting</a:t>
            </a:r>
          </a:p>
          <a:p>
            <a:r>
              <a:rPr lang="en-US" dirty="0" smtClean="0"/>
              <a:t>API</a:t>
            </a:r>
            <a:endParaRPr lang="en-US" dirty="0"/>
          </a:p>
          <a:p>
            <a:r>
              <a:rPr lang="en-US" dirty="0" smtClean="0"/>
              <a:t>Application</a:t>
            </a:r>
            <a:endParaRPr lang="en-US" dirty="0"/>
          </a:p>
          <a:p>
            <a:r>
              <a:rPr lang="en-US" dirty="0" smtClean="0"/>
              <a:t>Search</a:t>
            </a:r>
            <a:endParaRPr lang="en-US" dirty="0"/>
          </a:p>
          <a:p>
            <a:r>
              <a:rPr lang="en-US" dirty="0"/>
              <a:t>Preferences</a:t>
            </a:r>
          </a:p>
          <a:p>
            <a:r>
              <a:rPr lang="en-US" dirty="0"/>
              <a:t>Wish list</a:t>
            </a:r>
          </a:p>
          <a:p>
            <a:r>
              <a:rPr lang="en-US" dirty="0"/>
              <a:t>History</a:t>
            </a:r>
          </a:p>
          <a:p>
            <a:r>
              <a:rPr lang="en-US" dirty="0"/>
              <a:t>Download</a:t>
            </a:r>
          </a:p>
          <a:p>
            <a:r>
              <a:rPr lang="en-US" dirty="0" smtClean="0"/>
              <a:t>Keys</a:t>
            </a:r>
          </a:p>
          <a:p>
            <a:r>
              <a:rPr lang="en-US" dirty="0" smtClean="0"/>
              <a:t>Encryption</a:t>
            </a:r>
            <a:endParaRPr lang="en-US" dirty="0"/>
          </a:p>
          <a:p>
            <a:r>
              <a:rPr lang="en-US" dirty="0"/>
              <a:t>Device registration</a:t>
            </a:r>
          </a:p>
          <a:p>
            <a:r>
              <a:rPr lang="en-US" dirty="0" smtClean="0"/>
              <a:t>MOC </a:t>
            </a:r>
            <a:r>
              <a:rPr lang="en-US" dirty="0"/>
              <a:t>system</a:t>
            </a:r>
          </a:p>
          <a:p>
            <a:r>
              <a:rPr lang="en-US" dirty="0"/>
              <a:t>Administration UI</a:t>
            </a:r>
          </a:p>
          <a:p>
            <a:r>
              <a:rPr lang="en-US" dirty="0" smtClean="0"/>
              <a:t>Local </a:t>
            </a:r>
            <a:r>
              <a:rPr lang="en-US" dirty="0"/>
              <a:t>books upload and other functions</a:t>
            </a:r>
          </a:p>
          <a:p>
            <a:r>
              <a:rPr lang="en-US" dirty="0"/>
              <a:t>Service alerts</a:t>
            </a:r>
          </a:p>
          <a:p>
            <a:r>
              <a:rPr lang="en-US" dirty="0"/>
              <a:t>DDoS </a:t>
            </a:r>
            <a:r>
              <a:rPr lang="en-US" dirty="0" smtClean="0"/>
              <a:t>defense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91400" y="2615624"/>
            <a:ext cx="152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latin typeface="Old English Text MT" panose="03040902040508030806" pitchFamily="66" charset="0"/>
              </a:rPr>
              <a:t>G</a:t>
            </a:r>
            <a:endParaRPr lang="en-US" sz="12000" dirty="0">
              <a:latin typeface="Old English Text MT" panose="03040902040508030806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52761" y="1454457"/>
            <a:ext cx="3686512" cy="784830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dirty="0"/>
              <a:t>Databases/Storage</a:t>
            </a:r>
          </a:p>
          <a:p>
            <a:pPr algn="r"/>
            <a:r>
              <a:rPr lang="en-US" dirty="0" smtClean="0"/>
              <a:t>User </a:t>
            </a:r>
            <a:r>
              <a:rPr lang="en-US" dirty="0"/>
              <a:t>interface</a:t>
            </a:r>
          </a:p>
          <a:p>
            <a:pPr algn="r"/>
            <a:r>
              <a:rPr lang="en-US" dirty="0"/>
              <a:t>Catalog</a:t>
            </a:r>
          </a:p>
          <a:p>
            <a:pPr algn="r"/>
            <a:r>
              <a:rPr lang="en-US" dirty="0" smtClean="0"/>
              <a:t>Authentication</a:t>
            </a:r>
            <a:endParaRPr lang="en-US" dirty="0"/>
          </a:p>
          <a:p>
            <a:pPr algn="r"/>
            <a:r>
              <a:rPr lang="en-US" dirty="0"/>
              <a:t>Authorization</a:t>
            </a:r>
          </a:p>
          <a:p>
            <a:pPr algn="r"/>
            <a:r>
              <a:rPr lang="en-US" dirty="0"/>
              <a:t>Messaging</a:t>
            </a:r>
          </a:p>
          <a:p>
            <a:pPr algn="r"/>
            <a:r>
              <a:rPr lang="en-US" dirty="0"/>
              <a:t>Help</a:t>
            </a:r>
          </a:p>
          <a:p>
            <a:pPr algn="r"/>
            <a:r>
              <a:rPr lang="en-US" dirty="0"/>
              <a:t>Reports</a:t>
            </a:r>
          </a:p>
          <a:p>
            <a:pPr algn="r"/>
            <a:r>
              <a:rPr lang="en-US" dirty="0" smtClean="0"/>
              <a:t>Logging/Accounting</a:t>
            </a:r>
          </a:p>
          <a:p>
            <a:pPr algn="r"/>
            <a:r>
              <a:rPr lang="en-US" dirty="0" smtClean="0"/>
              <a:t>API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057400" y="1507085"/>
            <a:ext cx="5334000" cy="2781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057400" y="2084028"/>
            <a:ext cx="5334000" cy="2781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057400" y="2362201"/>
            <a:ext cx="5334000" cy="5178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057400" y="2880094"/>
            <a:ext cx="5334000" cy="2781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057400" y="3158268"/>
            <a:ext cx="5334000" cy="2781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057400" y="3446033"/>
            <a:ext cx="5334000" cy="2781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057400" y="3722965"/>
            <a:ext cx="5334000" cy="2781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3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14271 -0.3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-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build="p"/>
      <p:bldP spid="3" grpId="0"/>
      <p:bldP spid="18" grpId="0" build="p"/>
      <p:bldP spid="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75114" y="674130"/>
            <a:ext cx="46025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Lucida Console" panose="020B0609040504020204" pitchFamily="49" charset="0"/>
              </a:rPr>
              <a:t>Microservices</a:t>
            </a:r>
            <a:endParaRPr lang="en-US" sz="4400" dirty="0" smtClean="0">
              <a:latin typeface="Lucida Console" panose="020B0609040504020204" pitchFamily="49" charset="0"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9320"/>
            <a:ext cx="1371600" cy="1371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1454457"/>
            <a:ext cx="3686512" cy="784830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dirty="0"/>
              <a:t>Databases/Storage</a:t>
            </a:r>
          </a:p>
          <a:p>
            <a:r>
              <a:rPr lang="en-US" dirty="0" smtClean="0"/>
              <a:t>User </a:t>
            </a:r>
            <a:r>
              <a:rPr lang="en-US" dirty="0"/>
              <a:t>interface</a:t>
            </a:r>
          </a:p>
          <a:p>
            <a:r>
              <a:rPr lang="en-US" dirty="0"/>
              <a:t>Catalog</a:t>
            </a:r>
          </a:p>
          <a:p>
            <a:r>
              <a:rPr lang="en-US" dirty="0" smtClean="0"/>
              <a:t>Authentication</a:t>
            </a:r>
            <a:endParaRPr lang="en-US" dirty="0"/>
          </a:p>
          <a:p>
            <a:r>
              <a:rPr lang="en-US" dirty="0"/>
              <a:t>Authorization</a:t>
            </a:r>
          </a:p>
          <a:p>
            <a:r>
              <a:rPr lang="en-US" dirty="0"/>
              <a:t>Messaging</a:t>
            </a:r>
          </a:p>
          <a:p>
            <a:r>
              <a:rPr lang="en-US" dirty="0"/>
              <a:t>Help</a:t>
            </a:r>
          </a:p>
          <a:p>
            <a:r>
              <a:rPr lang="en-US" dirty="0"/>
              <a:t>Reports</a:t>
            </a:r>
          </a:p>
          <a:p>
            <a:r>
              <a:rPr lang="en-US" dirty="0" smtClean="0"/>
              <a:t>Logging/Accounting</a:t>
            </a:r>
          </a:p>
          <a:p>
            <a:r>
              <a:rPr lang="en-US" dirty="0" smtClean="0"/>
              <a:t>API</a:t>
            </a:r>
            <a:endParaRPr lang="en-US" dirty="0"/>
          </a:p>
          <a:p>
            <a:r>
              <a:rPr lang="en-US" dirty="0" smtClean="0"/>
              <a:t>Application</a:t>
            </a:r>
            <a:endParaRPr lang="en-US" dirty="0"/>
          </a:p>
          <a:p>
            <a:r>
              <a:rPr lang="en-US" dirty="0" smtClean="0"/>
              <a:t>Search</a:t>
            </a:r>
            <a:endParaRPr lang="en-US" dirty="0"/>
          </a:p>
          <a:p>
            <a:r>
              <a:rPr lang="en-US" dirty="0"/>
              <a:t>Preferences</a:t>
            </a:r>
          </a:p>
          <a:p>
            <a:r>
              <a:rPr lang="en-US" dirty="0"/>
              <a:t>Wish list</a:t>
            </a:r>
          </a:p>
          <a:p>
            <a:r>
              <a:rPr lang="en-US" dirty="0"/>
              <a:t>History</a:t>
            </a:r>
          </a:p>
          <a:p>
            <a:r>
              <a:rPr lang="en-US" dirty="0"/>
              <a:t>Download</a:t>
            </a:r>
          </a:p>
          <a:p>
            <a:r>
              <a:rPr lang="en-US" dirty="0" smtClean="0"/>
              <a:t>Keys</a:t>
            </a:r>
          </a:p>
          <a:p>
            <a:r>
              <a:rPr lang="en-US" dirty="0" smtClean="0"/>
              <a:t>Encryption</a:t>
            </a:r>
            <a:endParaRPr lang="en-US" dirty="0"/>
          </a:p>
          <a:p>
            <a:r>
              <a:rPr lang="en-US" dirty="0"/>
              <a:t>Device registration</a:t>
            </a:r>
          </a:p>
          <a:p>
            <a:r>
              <a:rPr lang="en-US" dirty="0" smtClean="0"/>
              <a:t>MOC </a:t>
            </a:r>
            <a:r>
              <a:rPr lang="en-US" dirty="0"/>
              <a:t>system</a:t>
            </a:r>
          </a:p>
          <a:p>
            <a:r>
              <a:rPr lang="en-US" dirty="0"/>
              <a:t>Administration UI</a:t>
            </a:r>
          </a:p>
          <a:p>
            <a:r>
              <a:rPr lang="en-US" dirty="0" smtClean="0"/>
              <a:t>Local </a:t>
            </a:r>
            <a:r>
              <a:rPr lang="en-US" dirty="0"/>
              <a:t>books upload and other functions</a:t>
            </a:r>
          </a:p>
          <a:p>
            <a:r>
              <a:rPr lang="en-US" dirty="0"/>
              <a:t>Service alerts</a:t>
            </a:r>
          </a:p>
          <a:p>
            <a:r>
              <a:rPr lang="en-US" dirty="0"/>
              <a:t>DDoS </a:t>
            </a:r>
            <a:r>
              <a:rPr lang="en-US" dirty="0" smtClean="0"/>
              <a:t>defense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91400" y="2615624"/>
            <a:ext cx="152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latin typeface="Old English Text MT" panose="03040902040508030806" pitchFamily="66" charset="0"/>
              </a:rPr>
              <a:t>G</a:t>
            </a:r>
            <a:endParaRPr lang="en-US" sz="12000" dirty="0">
              <a:latin typeface="Old English Text MT" panose="03040902040508030806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52761" y="1454457"/>
            <a:ext cx="3686512" cy="784830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dirty="0"/>
              <a:t>Databases/Storage</a:t>
            </a:r>
          </a:p>
          <a:p>
            <a:pPr algn="r"/>
            <a:r>
              <a:rPr lang="en-US" dirty="0" smtClean="0"/>
              <a:t>User </a:t>
            </a:r>
            <a:r>
              <a:rPr lang="en-US" dirty="0"/>
              <a:t>interface</a:t>
            </a:r>
          </a:p>
          <a:p>
            <a:pPr algn="r"/>
            <a:r>
              <a:rPr lang="en-US" dirty="0"/>
              <a:t>Catalog</a:t>
            </a:r>
          </a:p>
          <a:p>
            <a:pPr algn="r"/>
            <a:r>
              <a:rPr lang="en-US" dirty="0" smtClean="0"/>
              <a:t>Authentication</a:t>
            </a:r>
            <a:endParaRPr lang="en-US" dirty="0"/>
          </a:p>
          <a:p>
            <a:pPr algn="r"/>
            <a:r>
              <a:rPr lang="en-US" dirty="0"/>
              <a:t>Authorization</a:t>
            </a:r>
          </a:p>
          <a:p>
            <a:pPr algn="r"/>
            <a:r>
              <a:rPr lang="en-US" dirty="0"/>
              <a:t>Messaging</a:t>
            </a:r>
          </a:p>
          <a:p>
            <a:pPr algn="r"/>
            <a:r>
              <a:rPr lang="en-US" dirty="0"/>
              <a:t>Help</a:t>
            </a:r>
          </a:p>
          <a:p>
            <a:pPr algn="r"/>
            <a:r>
              <a:rPr lang="en-US" dirty="0"/>
              <a:t>Reports</a:t>
            </a:r>
          </a:p>
          <a:p>
            <a:pPr algn="r"/>
            <a:r>
              <a:rPr lang="en-US" dirty="0" smtClean="0"/>
              <a:t>Logging/Accounting</a:t>
            </a:r>
          </a:p>
          <a:p>
            <a:pPr algn="r"/>
            <a:r>
              <a:rPr lang="en-US" dirty="0" smtClean="0"/>
              <a:t>API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057400" y="1507085"/>
            <a:ext cx="5334000" cy="2781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057400" y="2084028"/>
            <a:ext cx="5334000" cy="2781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057400" y="2362201"/>
            <a:ext cx="5334000" cy="5178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057400" y="2880094"/>
            <a:ext cx="5334000" cy="2781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057400" y="3158268"/>
            <a:ext cx="5334000" cy="2781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057400" y="3446033"/>
            <a:ext cx="5334000" cy="2781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057400" y="3722965"/>
            <a:ext cx="5334000" cy="2781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40"/>
          <p:cNvSpPr/>
          <p:nvPr/>
        </p:nvSpPr>
        <p:spPr>
          <a:xfrm>
            <a:off x="2084614" y="1058850"/>
            <a:ext cx="5105400" cy="503714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75114" y="674130"/>
            <a:ext cx="46025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Lucida Console" panose="020B0609040504020204" pitchFamily="49" charset="0"/>
              </a:rPr>
              <a:t>Microservices</a:t>
            </a:r>
            <a:endParaRPr lang="en-US" sz="4400" dirty="0" smtClean="0">
              <a:latin typeface="Lucida Console" panose="020B060904050402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3071" y="1692294"/>
            <a:ext cx="1600200" cy="92333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Authentication</a:t>
            </a:r>
          </a:p>
          <a:p>
            <a:pPr algn="ctr"/>
            <a:r>
              <a:rPr lang="en-US" dirty="0" smtClean="0"/>
              <a:t>Authorization</a:t>
            </a:r>
          </a:p>
          <a:p>
            <a:pPr algn="ctr"/>
            <a:r>
              <a:rPr lang="en-US" dirty="0" smtClean="0"/>
              <a:t>Accounting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762500" y="4086254"/>
            <a:ext cx="1600200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Messaging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81400" y="5029200"/>
            <a:ext cx="1600200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Catalog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73386" y="2973363"/>
            <a:ext cx="1600200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Logging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143000" y="2153960"/>
            <a:ext cx="1600200" cy="1431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4403271" y="2109672"/>
            <a:ext cx="3597729" cy="152186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143000" y="3220760"/>
            <a:ext cx="3619500" cy="4107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6379028" y="3200552"/>
            <a:ext cx="1621972" cy="4309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143000" y="3585120"/>
            <a:ext cx="1219200" cy="1211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027714" y="3645715"/>
            <a:ext cx="3973286" cy="94291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143000" y="3631540"/>
            <a:ext cx="3619500" cy="60243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379028" y="3692860"/>
            <a:ext cx="1621972" cy="62076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143000" y="3631540"/>
            <a:ext cx="2400300" cy="158232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203371" y="3740006"/>
            <a:ext cx="2721429" cy="147386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9320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1400" y="2615624"/>
            <a:ext cx="152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latin typeface="Old English Text MT" panose="03040902040508030806" pitchFamily="66" charset="0"/>
              </a:rPr>
              <a:t>G</a:t>
            </a:r>
            <a:endParaRPr lang="en-US" sz="12000" dirty="0">
              <a:latin typeface="Old English Text MT" panose="03040902040508030806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94857" y="3540832"/>
            <a:ext cx="1600200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4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 animBg="1"/>
      <p:bldP spid="25" grpId="0" animBg="1"/>
      <p:bldP spid="26" grpId="0" animBg="1"/>
      <p:bldP spid="27" grpId="0" animBg="1"/>
      <p:bldP spid="1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LS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227</Words>
  <Application>Microsoft Macintosh PowerPoint</Application>
  <PresentationFormat>On-screen Show (4:3)</PresentationFormat>
  <Paragraphs>155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Calibri</vt:lpstr>
      <vt:lpstr>Courier New</vt:lpstr>
      <vt:lpstr>Georgia</vt:lpstr>
      <vt:lpstr>Lucida Bright</vt:lpstr>
      <vt:lpstr>Lucida Console</vt:lpstr>
      <vt:lpstr>Myriad Pro Light</vt:lpstr>
      <vt:lpstr>OCR A Std</vt:lpstr>
      <vt:lpstr>Old English Text MT</vt:lpstr>
      <vt:lpstr>SimBraille</vt:lpstr>
      <vt:lpstr>Wingdings</vt:lpstr>
      <vt:lpstr>Custom Design</vt:lpstr>
      <vt:lpstr>NLSPPT</vt:lpstr>
      <vt:lpstr>NLS Tech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  Neil Bernstein nber@loc.gov</vt:lpstr>
    </vt:vector>
  </TitlesOfParts>
  <Company>The Library Of Congress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NLS Tech Update June 6, 2017</dc:title>
  <dc:creator>Neil Bernstein</dc:creator>
  <cp:lastModifiedBy>Microsoft Office User</cp:lastModifiedBy>
  <cp:revision>67</cp:revision>
  <dcterms:created xsi:type="dcterms:W3CDTF">2017-06-01T14:43:50Z</dcterms:created>
  <dcterms:modified xsi:type="dcterms:W3CDTF">2017-06-09T20:50:31Z</dcterms:modified>
</cp:coreProperties>
</file>