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67" r:id="rId3"/>
    <p:sldId id="257" r:id="rId4"/>
    <p:sldId id="258" r:id="rId5"/>
    <p:sldId id="259" r:id="rId6"/>
    <p:sldId id="260" r:id="rId7"/>
    <p:sldId id="261" r:id="rId8"/>
    <p:sldId id="262" r:id="rId9"/>
    <p:sldId id="265" r:id="rId10"/>
    <p:sldId id="268" r:id="rId11"/>
    <p:sldId id="263" r:id="rId12"/>
    <p:sldId id="264" r:id="rId13"/>
    <p:sldId id="26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7"/>
    <p:restoredTop sz="94631"/>
  </p:normalViewPr>
  <p:slideViewPr>
    <p:cSldViewPr snapToGrid="0" snapToObjects="1">
      <p:cViewPr varScale="1">
        <p:scale>
          <a:sx n="63" d="100"/>
          <a:sy n="63" d="100"/>
        </p:scale>
        <p:origin x="216" y="8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6B0FA8-1229-A84C-94E0-677A55B325A1}" type="datetimeFigureOut">
              <a:rPr lang="en-US" smtClean="0"/>
              <a:t>6/9/17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BCD538-5940-EE42-813D-580912EC592E}" type="slidenum">
              <a:rPr lang="en-US" smtClean="0"/>
              <a:t>‹#›</a:t>
            </a:fld>
            <a:endParaRPr lang="en-US"/>
          </a:p>
        </p:txBody>
      </p:sp>
    </p:spTree>
    <p:extLst>
      <p:ext uri="{BB962C8B-B14F-4D97-AF65-F5344CB8AC3E}">
        <p14:creationId xmlns:p14="http://schemas.microsoft.com/office/powerpoint/2010/main" val="1719408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BCD538-5940-EE42-813D-580912EC592E}" type="slidenum">
              <a:rPr lang="en-US" smtClean="0"/>
              <a:t>1</a:t>
            </a:fld>
            <a:endParaRPr lang="en-US"/>
          </a:p>
        </p:txBody>
      </p:sp>
    </p:spTree>
    <p:extLst>
      <p:ext uri="{BB962C8B-B14F-4D97-AF65-F5344CB8AC3E}">
        <p14:creationId xmlns:p14="http://schemas.microsoft.com/office/powerpoint/2010/main" val="2024965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BCD538-5940-EE42-813D-580912EC592E}" type="slidenum">
              <a:rPr lang="en-US" smtClean="0"/>
              <a:t>3</a:t>
            </a:fld>
            <a:endParaRPr lang="en-US"/>
          </a:p>
        </p:txBody>
      </p:sp>
    </p:spTree>
    <p:extLst>
      <p:ext uri="{BB962C8B-B14F-4D97-AF65-F5344CB8AC3E}">
        <p14:creationId xmlns:p14="http://schemas.microsoft.com/office/powerpoint/2010/main" val="1109855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BCD538-5940-EE42-813D-580912EC592E}" type="slidenum">
              <a:rPr lang="en-US" smtClean="0"/>
              <a:t>6</a:t>
            </a:fld>
            <a:endParaRPr lang="en-US"/>
          </a:p>
        </p:txBody>
      </p:sp>
    </p:spTree>
    <p:extLst>
      <p:ext uri="{BB962C8B-B14F-4D97-AF65-F5344CB8AC3E}">
        <p14:creationId xmlns:p14="http://schemas.microsoft.com/office/powerpoint/2010/main" val="302514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ABCD538-5940-EE42-813D-580912EC592E}" type="slidenum">
              <a:rPr lang="en-US" smtClean="0"/>
              <a:t>10</a:t>
            </a:fld>
            <a:endParaRPr lang="en-US"/>
          </a:p>
        </p:txBody>
      </p:sp>
    </p:spTree>
    <p:extLst>
      <p:ext uri="{BB962C8B-B14F-4D97-AF65-F5344CB8AC3E}">
        <p14:creationId xmlns:p14="http://schemas.microsoft.com/office/powerpoint/2010/main" val="1563276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6/9/17</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6/9/17</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6/9/17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6/9/17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6/9/17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6/9/17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6/9/17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6/9/17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6/9/17</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bit.ly/StandardRevisionComment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bit.ly/StandardRevisionComment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1770" y="2312893"/>
            <a:ext cx="9767944" cy="1842727"/>
          </a:xfrm>
        </p:spPr>
        <p:txBody>
          <a:bodyPr/>
          <a:lstStyle/>
          <a:p>
            <a:r>
              <a:rPr lang="en-US" dirty="0" smtClean="0"/>
              <a:t>NLS STANDARDS Revision </a:t>
            </a:r>
            <a:endParaRPr lang="en-US" dirty="0"/>
          </a:p>
        </p:txBody>
      </p:sp>
      <p:sp>
        <p:nvSpPr>
          <p:cNvPr id="3" name="Subtitle 2"/>
          <p:cNvSpPr>
            <a:spLocks noGrp="1"/>
          </p:cNvSpPr>
          <p:nvPr>
            <p:ph type="subTitle" idx="1"/>
          </p:nvPr>
        </p:nvSpPr>
        <p:spPr>
          <a:xfrm>
            <a:off x="2679905" y="4155620"/>
            <a:ext cx="6831673" cy="1594667"/>
          </a:xfrm>
        </p:spPr>
        <p:txBody>
          <a:bodyPr>
            <a:normAutofit lnSpcReduction="10000"/>
          </a:bodyPr>
          <a:lstStyle/>
          <a:p>
            <a:r>
              <a:rPr lang="en-US" dirty="0" smtClean="0"/>
              <a:t>Reviewing the Second Draft of the revision of the 2011 Revised Standards and Guidelines of Service for the Library of Congress Network of Libraries for the Blind and </a:t>
            </a:r>
            <a:r>
              <a:rPr lang="en-US" smtClean="0"/>
              <a:t>Physically Handicapped </a:t>
            </a:r>
            <a:endParaRPr lang="en-US" dirty="0"/>
          </a:p>
        </p:txBody>
      </p:sp>
    </p:spTree>
    <p:extLst>
      <p:ext uri="{BB962C8B-B14F-4D97-AF65-F5344CB8AC3E}">
        <p14:creationId xmlns:p14="http://schemas.microsoft.com/office/powerpoint/2010/main" val="1233805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71476"/>
            <a:ext cx="10587038" cy="1485900"/>
          </a:xfrm>
        </p:spPr>
        <p:txBody>
          <a:bodyPr>
            <a:normAutofit/>
          </a:bodyPr>
          <a:lstStyle/>
          <a:p>
            <a:r>
              <a:rPr lang="en-US" dirty="0" smtClean="0"/>
              <a:t>Guidelines, 1.1 </a:t>
            </a:r>
            <a:r>
              <a:rPr lang="en-US" dirty="0">
                <a:ea typeface="Calibri" charset="0"/>
                <a:cs typeface="Arial" charset="0"/>
              </a:rPr>
              <a:t>Typical Functions of Library Operations Requiring Staff Resources:</a:t>
            </a:r>
            <a:endParaRPr lang="en-US" dirty="0"/>
          </a:p>
        </p:txBody>
      </p:sp>
      <p:sp>
        <p:nvSpPr>
          <p:cNvPr id="3" name="Content Placeholder 2"/>
          <p:cNvSpPr>
            <a:spLocks noGrp="1"/>
          </p:cNvSpPr>
          <p:nvPr>
            <p:ph idx="1"/>
          </p:nvPr>
        </p:nvSpPr>
        <p:spPr>
          <a:xfrm>
            <a:off x="528638" y="2281236"/>
            <a:ext cx="11430000" cy="4419601"/>
          </a:xfrm>
        </p:spPr>
        <p:txBody>
          <a:bodyPr numCol="2">
            <a:noAutofit/>
          </a:bodyPr>
          <a:lstStyle/>
          <a:p>
            <a:pPr marL="1143000" marR="0" lvl="2" indent="-228600">
              <a:lnSpc>
                <a:spcPct val="107000"/>
              </a:lnSpc>
              <a:spcBef>
                <a:spcPts val="0"/>
              </a:spcBef>
              <a:spcAft>
                <a:spcPts val="800"/>
              </a:spcAft>
              <a:buFont typeface="+mj-lt"/>
              <a:buAutoNum type="alphaLcPeriod"/>
            </a:pPr>
            <a:r>
              <a:rPr lang="en-US" sz="1600" dirty="0" smtClean="0">
                <a:ea typeface="Calibri" charset="0"/>
                <a:cs typeface="Arial" charset="0"/>
              </a:rPr>
              <a:t>Administration </a:t>
            </a:r>
            <a:endParaRPr lang="en-US" sz="1600" dirty="0">
              <a:ea typeface="Calibri" charset="0"/>
              <a:cs typeface="Times New Roman" charset="0"/>
            </a:endParaRPr>
          </a:p>
          <a:p>
            <a:pPr marL="1143000" marR="0" lvl="2" indent="-228600">
              <a:lnSpc>
                <a:spcPct val="107000"/>
              </a:lnSpc>
              <a:spcBef>
                <a:spcPts val="0"/>
              </a:spcBef>
              <a:spcAft>
                <a:spcPts val="800"/>
              </a:spcAft>
              <a:buFont typeface="+mj-lt"/>
              <a:buAutoNum type="alphaLcPeriod"/>
            </a:pPr>
            <a:r>
              <a:rPr lang="en-US" sz="1600" dirty="0">
                <a:ea typeface="Calibri" charset="0"/>
                <a:cs typeface="Arial" charset="0"/>
              </a:rPr>
              <a:t>Acquisitions and processing</a:t>
            </a:r>
            <a:endParaRPr lang="en-US" sz="1600" dirty="0">
              <a:ea typeface="Calibri" charset="0"/>
              <a:cs typeface="Times New Roman" charset="0"/>
            </a:endParaRPr>
          </a:p>
          <a:p>
            <a:pPr marL="1143000" marR="0" lvl="2" indent="-228600">
              <a:lnSpc>
                <a:spcPct val="107000"/>
              </a:lnSpc>
              <a:spcBef>
                <a:spcPts val="0"/>
              </a:spcBef>
              <a:spcAft>
                <a:spcPts val="800"/>
              </a:spcAft>
              <a:buFont typeface="+mj-lt"/>
              <a:buAutoNum type="alphaLcPeriod"/>
            </a:pPr>
            <a:r>
              <a:rPr lang="en-US" sz="1600" dirty="0">
                <a:ea typeface="Calibri" charset="0"/>
                <a:cs typeface="Arial" charset="0"/>
              </a:rPr>
              <a:t>Automation systems and infrastructure, IT</a:t>
            </a:r>
            <a:endParaRPr lang="en-US" sz="1600" dirty="0">
              <a:ea typeface="Calibri" charset="0"/>
              <a:cs typeface="Times New Roman" charset="0"/>
            </a:endParaRPr>
          </a:p>
          <a:p>
            <a:pPr marL="1143000" marR="0" lvl="2" indent="-228600">
              <a:lnSpc>
                <a:spcPct val="107000"/>
              </a:lnSpc>
              <a:spcBef>
                <a:spcPts val="0"/>
              </a:spcBef>
              <a:spcAft>
                <a:spcPts val="800"/>
              </a:spcAft>
              <a:buFont typeface="+mj-lt"/>
              <a:buAutoNum type="alphaLcPeriod"/>
            </a:pPr>
            <a:r>
              <a:rPr lang="en-US" sz="1600" dirty="0">
                <a:ea typeface="Calibri" charset="0"/>
                <a:cs typeface="Arial" charset="0"/>
              </a:rPr>
              <a:t>Cataloging</a:t>
            </a:r>
            <a:endParaRPr lang="en-US" sz="1600" dirty="0">
              <a:ea typeface="Calibri" charset="0"/>
              <a:cs typeface="Times New Roman" charset="0"/>
            </a:endParaRPr>
          </a:p>
          <a:p>
            <a:pPr marL="1143000" marR="0" lvl="2" indent="-228600">
              <a:lnSpc>
                <a:spcPct val="107000"/>
              </a:lnSpc>
              <a:spcBef>
                <a:spcPts val="0"/>
              </a:spcBef>
              <a:spcAft>
                <a:spcPts val="800"/>
              </a:spcAft>
              <a:buFont typeface="+mj-lt"/>
              <a:buAutoNum type="alphaLcPeriod"/>
            </a:pPr>
            <a:r>
              <a:rPr lang="en-US" sz="1600" dirty="0">
                <a:ea typeface="Calibri" charset="0"/>
                <a:cs typeface="Arial" charset="0"/>
              </a:rPr>
              <a:t>Children and youth services</a:t>
            </a:r>
            <a:endParaRPr lang="en-US" sz="1600" dirty="0">
              <a:ea typeface="Calibri" charset="0"/>
              <a:cs typeface="Times New Roman" charset="0"/>
            </a:endParaRPr>
          </a:p>
          <a:p>
            <a:pPr marL="1143000" marR="0" lvl="2" indent="-228600">
              <a:lnSpc>
                <a:spcPct val="107000"/>
              </a:lnSpc>
              <a:spcBef>
                <a:spcPts val="0"/>
              </a:spcBef>
              <a:spcAft>
                <a:spcPts val="800"/>
              </a:spcAft>
              <a:buFont typeface="+mj-lt"/>
              <a:buAutoNum type="alphaLcPeriod"/>
            </a:pPr>
            <a:r>
              <a:rPr lang="en-US" sz="1600" dirty="0">
                <a:ea typeface="Calibri" charset="0"/>
                <a:cs typeface="Arial" charset="0"/>
              </a:rPr>
              <a:t>Circulation</a:t>
            </a:r>
            <a:endParaRPr lang="en-US" sz="1600" dirty="0">
              <a:ea typeface="Calibri" charset="0"/>
              <a:cs typeface="Times New Roman" charset="0"/>
            </a:endParaRPr>
          </a:p>
          <a:p>
            <a:pPr marL="1143000" marR="0" lvl="2" indent="-228600">
              <a:lnSpc>
                <a:spcPct val="107000"/>
              </a:lnSpc>
              <a:spcBef>
                <a:spcPts val="0"/>
              </a:spcBef>
              <a:spcAft>
                <a:spcPts val="800"/>
              </a:spcAft>
              <a:buFont typeface="+mj-lt"/>
              <a:buAutoNum type="alphaLcPeriod"/>
            </a:pPr>
            <a:r>
              <a:rPr lang="en-US" sz="1600" dirty="0">
                <a:ea typeface="Calibri" charset="0"/>
                <a:cs typeface="Arial" charset="0"/>
              </a:rPr>
              <a:t>Collection development, maintenance and management</a:t>
            </a:r>
            <a:endParaRPr lang="en-US" sz="1600" dirty="0">
              <a:ea typeface="Calibri" charset="0"/>
              <a:cs typeface="Times New Roman" charset="0"/>
            </a:endParaRPr>
          </a:p>
          <a:p>
            <a:pPr marL="1143000" marR="0" lvl="2" indent="-228600">
              <a:lnSpc>
                <a:spcPct val="107000"/>
              </a:lnSpc>
              <a:spcBef>
                <a:spcPts val="0"/>
              </a:spcBef>
              <a:spcAft>
                <a:spcPts val="800"/>
              </a:spcAft>
              <a:buFont typeface="+mj-lt"/>
              <a:buAutoNum type="alphaLcPeriod"/>
            </a:pPr>
            <a:r>
              <a:rPr lang="en-US" sz="1600" dirty="0">
                <a:ea typeface="Calibri" charset="0"/>
                <a:cs typeface="Arial" charset="0"/>
              </a:rPr>
              <a:t>Digital collections and resources</a:t>
            </a:r>
            <a:endParaRPr lang="en-US" sz="1600" dirty="0">
              <a:ea typeface="Calibri" charset="0"/>
              <a:cs typeface="Times New Roman" charset="0"/>
            </a:endParaRPr>
          </a:p>
          <a:p>
            <a:pPr marL="1143000" marR="0" lvl="2" indent="-228600">
              <a:lnSpc>
                <a:spcPct val="107000"/>
              </a:lnSpc>
              <a:spcBef>
                <a:spcPts val="0"/>
              </a:spcBef>
              <a:spcAft>
                <a:spcPts val="800"/>
              </a:spcAft>
              <a:buFont typeface="+mj-lt"/>
              <a:buAutoNum type="alphaLcPeriod"/>
            </a:pPr>
            <a:r>
              <a:rPr lang="en-US" sz="1600" dirty="0">
                <a:ea typeface="Calibri" charset="0"/>
                <a:cs typeface="Arial" charset="0"/>
              </a:rPr>
              <a:t>Equipment management </a:t>
            </a:r>
            <a:endParaRPr lang="en-US" sz="1600" dirty="0">
              <a:ea typeface="Calibri" charset="0"/>
              <a:cs typeface="Times New Roman" charset="0"/>
            </a:endParaRPr>
          </a:p>
          <a:p>
            <a:pPr marL="1143000" marR="0" lvl="2" indent="-228600">
              <a:lnSpc>
                <a:spcPct val="107000"/>
              </a:lnSpc>
              <a:spcBef>
                <a:spcPts val="0"/>
              </a:spcBef>
              <a:spcAft>
                <a:spcPts val="800"/>
              </a:spcAft>
              <a:buFont typeface="+mj-lt"/>
              <a:buAutoNum type="alphaLcPeriod"/>
            </a:pPr>
            <a:r>
              <a:rPr lang="en-US" sz="1600" dirty="0">
                <a:ea typeface="Calibri" charset="0"/>
                <a:cs typeface="Arial" charset="0"/>
              </a:rPr>
              <a:t>Facilities, operations planning and management</a:t>
            </a:r>
            <a:endParaRPr lang="en-US" sz="1600" dirty="0">
              <a:ea typeface="Calibri" charset="0"/>
              <a:cs typeface="Times New Roman" charset="0"/>
            </a:endParaRPr>
          </a:p>
          <a:p>
            <a:pPr marL="1143000" marR="0" lvl="2" indent="-228600">
              <a:lnSpc>
                <a:spcPct val="107000"/>
              </a:lnSpc>
              <a:spcBef>
                <a:spcPts val="0"/>
              </a:spcBef>
              <a:spcAft>
                <a:spcPts val="800"/>
              </a:spcAft>
              <a:buFont typeface="+mj-lt"/>
              <a:buAutoNum type="alphaLcPeriod"/>
            </a:pPr>
            <a:r>
              <a:rPr lang="en-US" sz="1600" dirty="0">
                <a:ea typeface="Calibri" charset="0"/>
                <a:cs typeface="Arial" charset="0"/>
              </a:rPr>
              <a:t>Instruction, training, and technical support</a:t>
            </a:r>
            <a:endParaRPr lang="en-US" sz="1600" dirty="0">
              <a:ea typeface="Calibri" charset="0"/>
              <a:cs typeface="Times New Roman" charset="0"/>
            </a:endParaRPr>
          </a:p>
          <a:p>
            <a:pPr marL="1143000" marR="0" lvl="2" indent="-228600">
              <a:lnSpc>
                <a:spcPct val="107000"/>
              </a:lnSpc>
              <a:spcBef>
                <a:spcPts val="0"/>
              </a:spcBef>
              <a:spcAft>
                <a:spcPts val="800"/>
              </a:spcAft>
              <a:buFont typeface="+mj-lt"/>
              <a:buAutoNum type="alphaLcPeriod"/>
            </a:pPr>
            <a:r>
              <a:rPr lang="en-US" sz="1600" dirty="0">
                <a:ea typeface="Calibri" charset="0"/>
                <a:cs typeface="Arial" charset="0"/>
              </a:rPr>
              <a:t>Interlibrary loan</a:t>
            </a:r>
            <a:endParaRPr lang="en-US" sz="1600" dirty="0">
              <a:ea typeface="Calibri" charset="0"/>
              <a:cs typeface="Times New Roman" charset="0"/>
            </a:endParaRPr>
          </a:p>
          <a:p>
            <a:pPr marL="1143000" marR="0" lvl="2" indent="-228600">
              <a:lnSpc>
                <a:spcPct val="107000"/>
              </a:lnSpc>
              <a:spcBef>
                <a:spcPts val="0"/>
              </a:spcBef>
              <a:spcAft>
                <a:spcPts val="800"/>
              </a:spcAft>
              <a:buFont typeface="+mj-lt"/>
              <a:buAutoNum type="alphaLcPeriod"/>
            </a:pPr>
            <a:r>
              <a:rPr lang="en-US" sz="1600" dirty="0">
                <a:ea typeface="Calibri" charset="0"/>
                <a:cs typeface="Arial" charset="0"/>
              </a:rPr>
              <a:t>Local book and magazine production, duplication-on-demand, and special collections</a:t>
            </a:r>
            <a:endParaRPr lang="en-US" sz="1600" dirty="0">
              <a:ea typeface="Calibri" charset="0"/>
              <a:cs typeface="Times New Roman" charset="0"/>
            </a:endParaRPr>
          </a:p>
          <a:p>
            <a:pPr marL="1143000" marR="0" lvl="2" indent="-228600">
              <a:lnSpc>
                <a:spcPct val="107000"/>
              </a:lnSpc>
              <a:spcBef>
                <a:spcPts val="0"/>
              </a:spcBef>
              <a:spcAft>
                <a:spcPts val="800"/>
              </a:spcAft>
              <a:buFont typeface="+mj-lt"/>
              <a:buAutoNum type="alphaLcPeriod"/>
            </a:pPr>
            <a:r>
              <a:rPr lang="en-US" sz="1600" dirty="0">
                <a:ea typeface="Calibri" charset="0"/>
                <a:cs typeface="Arial" charset="0"/>
              </a:rPr>
              <a:t>Patron registration and record management</a:t>
            </a:r>
            <a:endParaRPr lang="en-US" sz="1600" dirty="0">
              <a:ea typeface="Calibri" charset="0"/>
              <a:cs typeface="Times New Roman" charset="0"/>
            </a:endParaRPr>
          </a:p>
          <a:p>
            <a:pPr marL="1143000" marR="0" lvl="2" indent="-228600">
              <a:lnSpc>
                <a:spcPct val="107000"/>
              </a:lnSpc>
              <a:spcBef>
                <a:spcPts val="0"/>
              </a:spcBef>
              <a:spcAft>
                <a:spcPts val="800"/>
              </a:spcAft>
              <a:buFont typeface="+mj-lt"/>
              <a:buAutoNum type="alphaLcPeriod"/>
            </a:pPr>
            <a:r>
              <a:rPr lang="en-US" sz="1600" dirty="0">
                <a:ea typeface="Calibri" charset="0"/>
                <a:cs typeface="Arial" charset="0"/>
              </a:rPr>
              <a:t>Public education, outreach and promotion</a:t>
            </a:r>
            <a:endParaRPr lang="en-US" sz="1600" dirty="0">
              <a:ea typeface="Calibri" charset="0"/>
              <a:cs typeface="Times New Roman" charset="0"/>
            </a:endParaRPr>
          </a:p>
          <a:p>
            <a:pPr marL="1143000" marR="0" lvl="2" indent="-228600">
              <a:lnSpc>
                <a:spcPct val="107000"/>
              </a:lnSpc>
              <a:spcBef>
                <a:spcPts val="0"/>
              </a:spcBef>
              <a:spcAft>
                <a:spcPts val="800"/>
              </a:spcAft>
              <a:buFont typeface="+mj-lt"/>
              <a:buAutoNum type="alphaLcPeriod"/>
            </a:pPr>
            <a:r>
              <a:rPr lang="en-US" sz="1600" dirty="0">
                <a:ea typeface="Calibri" charset="0"/>
                <a:cs typeface="Arial" charset="0"/>
              </a:rPr>
              <a:t>Readers advisory</a:t>
            </a:r>
            <a:endParaRPr lang="en-US" sz="1600" dirty="0">
              <a:ea typeface="Calibri" charset="0"/>
              <a:cs typeface="Times New Roman" charset="0"/>
            </a:endParaRPr>
          </a:p>
          <a:p>
            <a:pPr marL="1143000" marR="0" lvl="2" indent="-228600">
              <a:lnSpc>
                <a:spcPct val="107000"/>
              </a:lnSpc>
              <a:spcBef>
                <a:spcPts val="0"/>
              </a:spcBef>
              <a:spcAft>
                <a:spcPts val="800"/>
              </a:spcAft>
              <a:buFont typeface="+mj-lt"/>
              <a:buAutoNum type="alphaLcPeriod"/>
            </a:pPr>
            <a:r>
              <a:rPr lang="en-US" sz="1600" dirty="0">
                <a:ea typeface="Calibri" charset="0"/>
                <a:cs typeface="Arial" charset="0"/>
              </a:rPr>
              <a:t>Reference</a:t>
            </a:r>
            <a:endParaRPr lang="en-US" sz="1600" dirty="0">
              <a:ea typeface="Calibri" charset="0"/>
              <a:cs typeface="Times New Roman" charset="0"/>
            </a:endParaRPr>
          </a:p>
          <a:p>
            <a:pPr marL="1143000" marR="0" lvl="2" indent="-228600">
              <a:lnSpc>
                <a:spcPct val="107000"/>
              </a:lnSpc>
              <a:spcBef>
                <a:spcPts val="0"/>
              </a:spcBef>
              <a:spcAft>
                <a:spcPts val="800"/>
              </a:spcAft>
              <a:buFont typeface="+mj-lt"/>
              <a:buAutoNum type="alphaLcPeriod"/>
            </a:pPr>
            <a:r>
              <a:rPr lang="en-US" sz="1600" dirty="0">
                <a:ea typeface="Calibri" charset="0"/>
                <a:cs typeface="Arial" charset="0"/>
              </a:rPr>
              <a:t>Research and planning</a:t>
            </a:r>
            <a:endParaRPr lang="en-US" sz="1600" dirty="0">
              <a:ea typeface="Calibri" charset="0"/>
              <a:cs typeface="Times New Roman" charset="0"/>
            </a:endParaRPr>
          </a:p>
          <a:p>
            <a:pPr marL="1143000" marR="0" lvl="2" indent="-228600">
              <a:lnSpc>
                <a:spcPct val="107000"/>
              </a:lnSpc>
              <a:spcBef>
                <a:spcPts val="0"/>
              </a:spcBef>
              <a:spcAft>
                <a:spcPts val="800"/>
              </a:spcAft>
              <a:buFont typeface="+mj-lt"/>
              <a:buAutoNum type="alphaLcPeriod"/>
            </a:pPr>
            <a:r>
              <a:rPr lang="en-US" sz="1600" dirty="0">
                <a:ea typeface="Calibri" charset="0"/>
                <a:cs typeface="Arial" charset="0"/>
              </a:rPr>
              <a:t>Special library events and programs</a:t>
            </a:r>
            <a:endParaRPr lang="en-US" sz="1600" dirty="0">
              <a:ea typeface="Calibri" charset="0"/>
              <a:cs typeface="Times New Roman" charset="0"/>
            </a:endParaRPr>
          </a:p>
          <a:p>
            <a:pPr marL="1143000" marR="0" lvl="2" indent="-228600">
              <a:lnSpc>
                <a:spcPct val="107000"/>
              </a:lnSpc>
              <a:spcBef>
                <a:spcPts val="0"/>
              </a:spcBef>
              <a:spcAft>
                <a:spcPts val="800"/>
              </a:spcAft>
              <a:buFont typeface="+mj-lt"/>
              <a:buAutoNum type="alphaLcPeriod"/>
            </a:pPr>
            <a:r>
              <a:rPr lang="en-US" sz="1600" dirty="0">
                <a:ea typeface="Calibri" charset="0"/>
                <a:cs typeface="Arial" charset="0"/>
              </a:rPr>
              <a:t>Statistics and data gathering</a:t>
            </a:r>
            <a:endParaRPr lang="en-US" sz="1600" dirty="0">
              <a:ea typeface="Calibri" charset="0"/>
              <a:cs typeface="Times New Roman" charset="0"/>
            </a:endParaRPr>
          </a:p>
          <a:p>
            <a:pPr marL="1143000" marR="0" lvl="2" indent="-228600">
              <a:lnSpc>
                <a:spcPct val="107000"/>
              </a:lnSpc>
              <a:spcBef>
                <a:spcPts val="0"/>
              </a:spcBef>
              <a:spcAft>
                <a:spcPts val="800"/>
              </a:spcAft>
              <a:buFont typeface="+mj-lt"/>
              <a:buAutoNum type="alphaLcPeriod"/>
            </a:pPr>
            <a:r>
              <a:rPr lang="en-US" sz="1600" dirty="0">
                <a:ea typeface="Calibri" charset="0"/>
                <a:cs typeface="Arial" charset="0"/>
              </a:rPr>
              <a:t>Volunteer services and interns</a:t>
            </a:r>
            <a:endParaRPr lang="en-US" sz="1600" dirty="0">
              <a:ea typeface="Calibri" charset="0"/>
              <a:cs typeface="Times New Roman" charset="0"/>
            </a:endParaRPr>
          </a:p>
          <a:p>
            <a:endParaRPr lang="en-US" sz="1600" dirty="0"/>
          </a:p>
        </p:txBody>
      </p:sp>
      <p:sp>
        <p:nvSpPr>
          <p:cNvPr id="4" name="Content Placeholder 2"/>
          <p:cNvSpPr txBox="1">
            <a:spLocks/>
          </p:cNvSpPr>
          <p:nvPr/>
        </p:nvSpPr>
        <p:spPr>
          <a:xfrm>
            <a:off x="762000" y="1681163"/>
            <a:ext cx="11430000" cy="4214812"/>
          </a:xfrm>
          <a:prstGeom prst="rect">
            <a:avLst/>
          </a:prstGeom>
        </p:spPr>
        <p:txBody>
          <a:bodyPr vert="horz" lIns="91440" tIns="45720" rIns="91440" bIns="45720" numCol="2"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endParaRPr lang="en-US" dirty="0"/>
          </a:p>
        </p:txBody>
      </p:sp>
      <p:sp>
        <p:nvSpPr>
          <p:cNvPr id="5" name="Content Placeholder 2"/>
          <p:cNvSpPr txBox="1">
            <a:spLocks/>
          </p:cNvSpPr>
          <p:nvPr/>
        </p:nvSpPr>
        <p:spPr>
          <a:xfrm>
            <a:off x="1371600" y="1857376"/>
            <a:ext cx="11430000" cy="4214812"/>
          </a:xfrm>
          <a:prstGeom prst="rect">
            <a:avLst/>
          </a:prstGeom>
        </p:spPr>
        <p:txBody>
          <a:bodyPr vert="horz" lIns="91440" tIns="45720" rIns="91440" bIns="45720" numCol="2"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US" dirty="0" smtClean="0"/>
              <a:t>From Guidelines, p. 23</a:t>
            </a:r>
            <a:endParaRPr lang="en-US" dirty="0"/>
          </a:p>
        </p:txBody>
      </p:sp>
    </p:spTree>
    <p:extLst>
      <p:ext uri="{BB962C8B-B14F-4D97-AF65-F5344CB8AC3E}">
        <p14:creationId xmlns:p14="http://schemas.microsoft.com/office/powerpoint/2010/main" val="913066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 1.2 Categories of Staffing </a:t>
            </a:r>
            <a:endParaRPr lang="en-US" dirty="0"/>
          </a:p>
        </p:txBody>
      </p:sp>
      <p:sp>
        <p:nvSpPr>
          <p:cNvPr id="3" name="Content Placeholder 2"/>
          <p:cNvSpPr>
            <a:spLocks noGrp="1"/>
          </p:cNvSpPr>
          <p:nvPr>
            <p:ph idx="1"/>
          </p:nvPr>
        </p:nvSpPr>
        <p:spPr>
          <a:xfrm>
            <a:off x="1371600" y="1785769"/>
            <a:ext cx="9601200" cy="4722607"/>
          </a:xfrm>
        </p:spPr>
        <p:txBody>
          <a:bodyPr>
            <a:normAutofit lnSpcReduction="10000"/>
          </a:bodyPr>
          <a:lstStyle/>
          <a:p>
            <a:r>
              <a:rPr lang="en-US" dirty="0"/>
              <a:t>From Guidelines, </a:t>
            </a:r>
            <a:r>
              <a:rPr lang="en-US" dirty="0" smtClean="0"/>
              <a:t>p. 23-24 </a:t>
            </a:r>
            <a:endParaRPr lang="en-US" dirty="0"/>
          </a:p>
          <a:p>
            <a:pPr marL="457200" indent="-457200">
              <a:buFont typeface="+mj-lt"/>
              <a:buAutoNum type="alphaLcPeriod"/>
            </a:pPr>
            <a:r>
              <a:rPr lang="en-US" i="0" dirty="0" smtClean="0"/>
              <a:t>Regional </a:t>
            </a:r>
            <a:r>
              <a:rPr lang="en-US" i="0" dirty="0"/>
              <a:t>Librarian/Administrator/Director: The head of the regional library should be a professional librarian possessing a master’s degree in library and information science from an ALA-accredited program, who along with their support staff are required to carry out the functions of a network library. </a:t>
            </a:r>
          </a:p>
          <a:p>
            <a:pPr marL="457200" indent="-457200">
              <a:buFont typeface="+mj-lt"/>
              <a:buAutoNum type="alphaLcPeriod"/>
            </a:pPr>
            <a:r>
              <a:rPr lang="en-US" i="0" dirty="0"/>
              <a:t>Professional librarian: Positions that require a master’s degree in library and information science from an ALA-accredited program.  </a:t>
            </a:r>
          </a:p>
          <a:p>
            <a:pPr marL="457200" indent="-457200">
              <a:buFont typeface="+mj-lt"/>
              <a:buAutoNum type="alphaLcPeriod"/>
            </a:pPr>
            <a:r>
              <a:rPr lang="en-US" i="0" dirty="0"/>
              <a:t>Paraprofessional: Positions that do not require a library degree but may require appropriate degrees, certifications, training, or previous relative experience. </a:t>
            </a:r>
          </a:p>
          <a:p>
            <a:pPr marL="457200" indent="-457200">
              <a:buFont typeface="+mj-lt"/>
              <a:buAutoNum type="alphaLcPeriod"/>
            </a:pPr>
            <a:r>
              <a:rPr lang="en-US" i="0" dirty="0"/>
              <a:t>Technical staff: Material development or technology based positions that require practical and specialized knowledge.</a:t>
            </a:r>
          </a:p>
          <a:p>
            <a:pPr marL="457200" indent="-457200">
              <a:buFont typeface="+mj-lt"/>
              <a:buAutoNum type="alphaLcPeriod"/>
            </a:pPr>
            <a:r>
              <a:rPr lang="en-US" i="0" dirty="0"/>
              <a:t>Support staff: Positions responsible for helping network service providers to operate, and support other staff activities associated with delivery of network services. </a:t>
            </a:r>
          </a:p>
          <a:p>
            <a:pPr marL="457200" indent="-457200">
              <a:buFont typeface="+mj-lt"/>
              <a:buAutoNum type="alphaLcPeriod"/>
            </a:pPr>
            <a:endParaRPr lang="en-US" dirty="0"/>
          </a:p>
        </p:txBody>
      </p:sp>
    </p:spTree>
    <p:extLst>
      <p:ext uri="{BB962C8B-B14F-4D97-AF65-F5344CB8AC3E}">
        <p14:creationId xmlns:p14="http://schemas.microsoft.com/office/powerpoint/2010/main" val="477227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 1.3 Levels of Staffing</a:t>
            </a:r>
            <a:endParaRPr lang="en-US" dirty="0"/>
          </a:p>
        </p:txBody>
      </p:sp>
      <p:sp>
        <p:nvSpPr>
          <p:cNvPr id="3" name="Content Placeholder 2"/>
          <p:cNvSpPr>
            <a:spLocks noGrp="1"/>
          </p:cNvSpPr>
          <p:nvPr>
            <p:ph idx="1"/>
          </p:nvPr>
        </p:nvSpPr>
        <p:spPr>
          <a:xfrm>
            <a:off x="1371600" y="1398493"/>
            <a:ext cx="9601200" cy="5249733"/>
          </a:xfrm>
        </p:spPr>
        <p:txBody>
          <a:bodyPr>
            <a:normAutofit fontScale="77500" lnSpcReduction="20000"/>
          </a:bodyPr>
          <a:lstStyle/>
          <a:p>
            <a:r>
              <a:rPr lang="en-US" dirty="0"/>
              <a:t>From Guidelines, </a:t>
            </a:r>
            <a:r>
              <a:rPr lang="en-US" dirty="0" smtClean="0"/>
              <a:t>p. 24-25</a:t>
            </a:r>
          </a:p>
          <a:p>
            <a:pPr marL="0" indent="0">
              <a:buNone/>
            </a:pPr>
            <a:r>
              <a:rPr lang="en-US" dirty="0" smtClean="0"/>
              <a:t>Levels </a:t>
            </a:r>
            <a:r>
              <a:rPr lang="en-US" dirty="0"/>
              <a:t>of Staffing have been separated into two categories: Fixed and Flexible. These levels of staffing are applicable to all network service providers. </a:t>
            </a:r>
          </a:p>
          <a:p>
            <a:pPr marL="514350" indent="-514350">
              <a:buFont typeface="+mj-lt"/>
              <a:buAutoNum type="alphaLcPeriod"/>
            </a:pPr>
            <a:r>
              <a:rPr lang="en-US" dirty="0"/>
              <a:t>‘Fixed’ staffing indicates categories of staffing identified by network libraries at an accepted level that are absolutely vital in fulfilling the functions of library operations – particularly if circumstances require these positions to perform multiple job duties. Fixed staffing positions:</a:t>
            </a:r>
            <a:br>
              <a:rPr lang="en-US" dirty="0"/>
            </a:br>
            <a:endParaRPr lang="en-US" dirty="0"/>
          </a:p>
          <a:p>
            <a:pPr marL="1044702" lvl="1" indent="-514350">
              <a:buFont typeface="+mj-lt"/>
              <a:buAutoNum type="romanLcPeriod"/>
            </a:pPr>
            <a:r>
              <a:rPr lang="en-US" i="0" dirty="0"/>
              <a:t>1 FTE Regional Librarian/Director (with an MLIS)</a:t>
            </a:r>
          </a:p>
          <a:p>
            <a:pPr marL="1044702" lvl="1" indent="-514350">
              <a:buFont typeface="+mj-lt"/>
              <a:buAutoNum type="romanLcPeriod"/>
            </a:pPr>
            <a:r>
              <a:rPr lang="en-US" i="0" dirty="0"/>
              <a:t>1 FTE Reader Advisor for every 2,000 patrons</a:t>
            </a:r>
            <a:br>
              <a:rPr lang="en-US" i="0" dirty="0"/>
            </a:br>
            <a:endParaRPr lang="en-US" i="0" dirty="0"/>
          </a:p>
          <a:p>
            <a:pPr marL="457200" indent="-457200">
              <a:buFont typeface="+mj-lt"/>
              <a:buAutoNum type="alphaLcPeriod"/>
            </a:pPr>
            <a:r>
              <a:rPr lang="en-US" dirty="0"/>
              <a:t>‘Flexible’ staffing indicates a total number of FTEs based on patrons served, and allocated in categories as needed at the discretion of the regional librarian or administrative head. They assess which categories of staffing, how many of each position, and how positions can be adapted or altered as service demands change. Maintaining a patron-related staffing level as a total FTE number for the whole library demonstrates personnel and funding needs without limiting flexibility within operations. </a:t>
            </a:r>
            <a:br>
              <a:rPr lang="en-US" dirty="0"/>
            </a:br>
            <a:endParaRPr lang="en-US" dirty="0"/>
          </a:p>
          <a:p>
            <a:pPr marL="1044702" lvl="1" indent="-514350">
              <a:buFont typeface="+mj-lt"/>
              <a:buAutoNum type="romanLcPeriod"/>
            </a:pPr>
            <a:r>
              <a:rPr lang="en-US" i="0" dirty="0"/>
              <a:t>1 FTE for every 333 patrons</a:t>
            </a:r>
          </a:p>
          <a:p>
            <a:pPr marL="0" indent="0">
              <a:buNone/>
            </a:pPr>
            <a:r>
              <a:rPr lang="en-US" b="1" dirty="0" smtClean="0"/>
              <a:t>Methodology</a:t>
            </a:r>
            <a:r>
              <a:rPr lang="en-US" b="1" dirty="0"/>
              <a:t>: </a:t>
            </a:r>
            <a:r>
              <a:rPr lang="en-US" dirty="0"/>
              <a:t>The prescription of ‘1 FTE for every 333 patrons’ was calculated from a sample of network libraries by dividing the total number of library patrons by the 2005 FTE levels of staffing. The 2005 staffing levels were preferred due to a decrease in the FTE staffing per patron ratios applied in 2011. These results were then averaged as represented in the above flexible staffing formula. Network service providers can apply this formula or create their own based on their total number of patrons to derive an FTE ratio that is more tailored to their service area.</a:t>
            </a:r>
          </a:p>
          <a:p>
            <a:endParaRPr lang="en-US" dirty="0"/>
          </a:p>
        </p:txBody>
      </p:sp>
    </p:spTree>
    <p:extLst>
      <p:ext uri="{BB962C8B-B14F-4D97-AF65-F5344CB8AC3E}">
        <p14:creationId xmlns:p14="http://schemas.microsoft.com/office/powerpoint/2010/main" val="3740595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a:t>
            </a:r>
            <a:endParaRPr lang="en-US" dirty="0"/>
          </a:p>
        </p:txBody>
      </p:sp>
      <p:sp>
        <p:nvSpPr>
          <p:cNvPr id="3" name="Content Placeholder 2"/>
          <p:cNvSpPr>
            <a:spLocks noGrp="1"/>
          </p:cNvSpPr>
          <p:nvPr>
            <p:ph idx="1"/>
          </p:nvPr>
        </p:nvSpPr>
        <p:spPr/>
        <p:txBody>
          <a:bodyPr/>
          <a:lstStyle/>
          <a:p>
            <a:r>
              <a:rPr lang="en-US" dirty="0" smtClean="0"/>
              <a:t>Contact us: </a:t>
            </a:r>
          </a:p>
          <a:p>
            <a:pPr lvl="1"/>
            <a:r>
              <a:rPr lang="en-US" i="0" dirty="0"/>
              <a:t>Danielle Miller (</a:t>
            </a:r>
            <a:r>
              <a:rPr lang="en-US" i="0" dirty="0" err="1"/>
              <a:t>danielle.miller@sos.wa.gov</a:t>
            </a:r>
            <a:r>
              <a:rPr lang="en-US" i="0" dirty="0"/>
              <a:t> ), Director &amp; Regional Librarian Washington Talking Book &amp; Braille Library. Representing the Western Conference</a:t>
            </a:r>
            <a:endParaRPr lang="en-US" sz="3200" i="0" dirty="0"/>
          </a:p>
          <a:p>
            <a:pPr lvl="1"/>
            <a:r>
              <a:rPr lang="en-US" i="0" dirty="0"/>
              <a:t>Will Reed (</a:t>
            </a:r>
            <a:r>
              <a:rPr lang="en-US" i="0" dirty="0" err="1"/>
              <a:t>will.reed@cpl.org</a:t>
            </a:r>
            <a:r>
              <a:rPr lang="en-US" i="0" dirty="0"/>
              <a:t>), OLBPD Manager, Cleveland Public Library/Ohio Library for the Blind &amp; Physically Disabled. Representing the Midlands Conference</a:t>
            </a:r>
            <a:endParaRPr lang="en-US" sz="3200" i="0" dirty="0"/>
          </a:p>
          <a:p>
            <a:pPr lvl="1"/>
            <a:r>
              <a:rPr lang="en-US" i="0" dirty="0"/>
              <a:t>Eura Szuwalski (</a:t>
            </a:r>
            <a:r>
              <a:rPr lang="en-US" i="0" dirty="0" err="1"/>
              <a:t>eura.szuwalski@gmail.com</a:t>
            </a:r>
            <a:r>
              <a:rPr lang="en-US" i="0" dirty="0"/>
              <a:t>), Project Director for the revision process. Goleta, California.</a:t>
            </a:r>
            <a:endParaRPr lang="en-US" sz="3200" i="0" dirty="0"/>
          </a:p>
          <a:p>
            <a:pPr marL="384048" lvl="2">
              <a:spcBef>
                <a:spcPts val="1000"/>
              </a:spcBef>
            </a:pPr>
            <a:r>
              <a:rPr lang="en-US" dirty="0" smtClean="0"/>
              <a:t>Comment, also includes links to </a:t>
            </a:r>
            <a:r>
              <a:rPr lang="en-US" smtClean="0"/>
              <a:t>the second draft: </a:t>
            </a:r>
            <a:r>
              <a:rPr lang="en-US" u="sng" dirty="0">
                <a:hlinkClick r:id="rId2"/>
              </a:rPr>
              <a:t>http://bit.ly/StandardRevisionComments</a:t>
            </a:r>
            <a:r>
              <a:rPr lang="en-US" dirty="0"/>
              <a:t> </a:t>
            </a:r>
            <a:endParaRPr lang="en-US" dirty="0" smtClean="0"/>
          </a:p>
          <a:p>
            <a:pPr lvl="1"/>
            <a:endParaRPr lang="en-US" dirty="0"/>
          </a:p>
        </p:txBody>
      </p:sp>
    </p:spTree>
    <p:extLst>
      <p:ext uri="{BB962C8B-B14F-4D97-AF65-F5344CB8AC3E}">
        <p14:creationId xmlns:p14="http://schemas.microsoft.com/office/powerpoint/2010/main" val="776114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Eura Szuwalski</a:t>
            </a:r>
            <a:endParaRPr lang="en-US" dirty="0"/>
          </a:p>
        </p:txBody>
      </p:sp>
      <p:sp>
        <p:nvSpPr>
          <p:cNvPr id="3" name="Content Placeholder 2"/>
          <p:cNvSpPr>
            <a:spLocks noGrp="1"/>
          </p:cNvSpPr>
          <p:nvPr>
            <p:ph type="subTitle" idx="1"/>
          </p:nvPr>
        </p:nvSpPr>
        <p:spPr/>
        <p:txBody>
          <a:bodyPr>
            <a:normAutofit fontScale="85000" lnSpcReduction="20000"/>
          </a:bodyPr>
          <a:lstStyle/>
          <a:p>
            <a:pPr marL="0" indent="0" algn="ctr">
              <a:buNone/>
            </a:pPr>
            <a:r>
              <a:rPr lang="en-US" sz="4000" dirty="0" smtClean="0"/>
              <a:t>Project Director</a:t>
            </a:r>
          </a:p>
          <a:p>
            <a:pPr marL="0" indent="0" algn="ctr">
              <a:buNone/>
            </a:pPr>
            <a:r>
              <a:rPr lang="en-US" sz="4000" dirty="0" err="1" smtClean="0"/>
              <a:t>Eura.Szuwalski@gmail.com</a:t>
            </a:r>
            <a:r>
              <a:rPr lang="en-US" sz="4000" dirty="0" smtClean="0"/>
              <a:t> </a:t>
            </a:r>
            <a:endParaRPr lang="en-US" sz="4000" dirty="0"/>
          </a:p>
        </p:txBody>
      </p:sp>
    </p:spTree>
    <p:extLst>
      <p:ext uri="{BB962C8B-B14F-4D97-AF65-F5344CB8AC3E}">
        <p14:creationId xmlns:p14="http://schemas.microsoft.com/office/powerpoint/2010/main" val="297332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Team 	</a:t>
            </a:r>
            <a:endParaRPr lang="en-US" dirty="0"/>
          </a:p>
        </p:txBody>
      </p:sp>
      <p:sp>
        <p:nvSpPr>
          <p:cNvPr id="3" name="Content Placeholder 2"/>
          <p:cNvSpPr>
            <a:spLocks noGrp="1"/>
          </p:cNvSpPr>
          <p:nvPr>
            <p:ph idx="1"/>
          </p:nvPr>
        </p:nvSpPr>
        <p:spPr>
          <a:xfrm>
            <a:off x="842963" y="1443038"/>
            <a:ext cx="10787062" cy="4900612"/>
          </a:xfrm>
        </p:spPr>
        <p:txBody>
          <a:bodyPr>
            <a:normAutofit/>
          </a:bodyPr>
          <a:lstStyle/>
          <a:p>
            <a:endParaRPr lang="en-US" sz="2800" dirty="0"/>
          </a:p>
          <a:p>
            <a:pPr lvl="1" fontAlgn="base"/>
            <a:r>
              <a:rPr lang="en-US" sz="2800" i="0" dirty="0"/>
              <a:t>Danielle H. Miller, Director &amp; Regional Librarian</a:t>
            </a:r>
          </a:p>
          <a:p>
            <a:pPr lvl="2" fontAlgn="base"/>
            <a:r>
              <a:rPr lang="en-US" sz="2800" dirty="0"/>
              <a:t>Washington Talking Book &amp; Braille Library</a:t>
            </a:r>
          </a:p>
          <a:p>
            <a:pPr lvl="2" fontAlgn="base"/>
            <a:r>
              <a:rPr lang="en-US" sz="2800" dirty="0"/>
              <a:t>Representing the Western Conference</a:t>
            </a:r>
          </a:p>
          <a:p>
            <a:pPr lvl="1" fontAlgn="base"/>
            <a:r>
              <a:rPr lang="en-US" sz="2800" i="0" dirty="0"/>
              <a:t>Will Reed, </a:t>
            </a:r>
          </a:p>
          <a:p>
            <a:pPr lvl="2" fontAlgn="base"/>
            <a:r>
              <a:rPr lang="en-US" sz="2800" dirty="0"/>
              <a:t>Manager for the Ohio Library for the Blind and Physically Disabled, part of the Cleveland Public Library</a:t>
            </a:r>
          </a:p>
          <a:p>
            <a:pPr lvl="2" fontAlgn="base"/>
            <a:r>
              <a:rPr lang="en-US" sz="2800" dirty="0"/>
              <a:t>Representing the Midlands </a:t>
            </a:r>
            <a:r>
              <a:rPr lang="en-US" sz="2800" dirty="0" smtClean="0"/>
              <a:t>Conference</a:t>
            </a:r>
            <a:endParaRPr lang="en-US" sz="2800" dirty="0"/>
          </a:p>
        </p:txBody>
      </p:sp>
    </p:spTree>
    <p:extLst>
      <p:ext uri="{BB962C8B-B14F-4D97-AF65-F5344CB8AC3E}">
        <p14:creationId xmlns:p14="http://schemas.microsoft.com/office/powerpoint/2010/main" val="151371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Advisory Team </a:t>
            </a:r>
            <a:endParaRPr lang="en-US" dirty="0"/>
          </a:p>
        </p:txBody>
      </p:sp>
      <p:sp>
        <p:nvSpPr>
          <p:cNvPr id="3" name="Content Placeholder 2"/>
          <p:cNvSpPr>
            <a:spLocks noGrp="1"/>
          </p:cNvSpPr>
          <p:nvPr>
            <p:ph idx="1"/>
          </p:nvPr>
        </p:nvSpPr>
        <p:spPr>
          <a:xfrm>
            <a:off x="828338" y="1258645"/>
            <a:ext cx="10687723" cy="5432612"/>
          </a:xfrm>
        </p:spPr>
        <p:txBody>
          <a:bodyPr numCol="2">
            <a:normAutofit/>
          </a:bodyPr>
          <a:lstStyle/>
          <a:p>
            <a:endParaRPr lang="en-US" dirty="0"/>
          </a:p>
          <a:p>
            <a:pPr lvl="1" fontAlgn="base"/>
            <a:r>
              <a:rPr lang="en-US" i="0" dirty="0"/>
              <a:t>Adam </a:t>
            </a:r>
            <a:r>
              <a:rPr lang="en-US" i="0" dirty="0" err="1"/>
              <a:t>Szczepaniak</a:t>
            </a:r>
            <a:r>
              <a:rPr lang="en-US" i="0" dirty="0"/>
              <a:t> </a:t>
            </a:r>
            <a:endParaRPr lang="en-US" i="0" dirty="0" smtClean="0"/>
          </a:p>
          <a:p>
            <a:pPr lvl="2" fontAlgn="base"/>
            <a:r>
              <a:rPr lang="en-US" dirty="0" smtClean="0"/>
              <a:t>New </a:t>
            </a:r>
            <a:r>
              <a:rPr lang="en-US" dirty="0"/>
              <a:t>Jersey State Library Talking Book and Braille Center</a:t>
            </a:r>
            <a:endParaRPr lang="en-US" sz="900" dirty="0"/>
          </a:p>
          <a:p>
            <a:pPr lvl="2" fontAlgn="base"/>
            <a:r>
              <a:rPr lang="en-US" dirty="0"/>
              <a:t>Representing the Northern Conference</a:t>
            </a:r>
            <a:endParaRPr lang="en-US" sz="1100" dirty="0"/>
          </a:p>
          <a:p>
            <a:pPr lvl="1" fontAlgn="base"/>
            <a:r>
              <a:rPr lang="en-US" i="0" dirty="0"/>
              <a:t>Dr. Nancy Pack, Director</a:t>
            </a:r>
            <a:endParaRPr lang="en-US" sz="1200" i="0" dirty="0"/>
          </a:p>
          <a:p>
            <a:pPr lvl="2" fontAlgn="base"/>
            <a:r>
              <a:rPr lang="en-US" dirty="0"/>
              <a:t>Alabama Public Library Service</a:t>
            </a:r>
            <a:endParaRPr lang="en-US" sz="1100" dirty="0"/>
          </a:p>
          <a:p>
            <a:pPr lvl="2" fontAlgn="base"/>
            <a:r>
              <a:rPr lang="en-US" dirty="0"/>
              <a:t>Representing Chief Officers of State Library Agencies (COSLA)</a:t>
            </a:r>
            <a:endParaRPr lang="en-US" sz="1100" dirty="0"/>
          </a:p>
          <a:p>
            <a:pPr lvl="1" fontAlgn="base"/>
            <a:r>
              <a:rPr lang="en-US" i="0" dirty="0"/>
              <a:t>Kim </a:t>
            </a:r>
            <a:r>
              <a:rPr lang="en-US" i="0" dirty="0" err="1"/>
              <a:t>Charlson</a:t>
            </a:r>
            <a:r>
              <a:rPr lang="en-US" i="0" dirty="0"/>
              <a:t>, President</a:t>
            </a:r>
            <a:endParaRPr lang="en-US" sz="1200" i="0" dirty="0"/>
          </a:p>
          <a:p>
            <a:pPr lvl="2" fontAlgn="base"/>
            <a:r>
              <a:rPr lang="en-US" dirty="0"/>
              <a:t>American Council of the Blind</a:t>
            </a:r>
            <a:endParaRPr lang="en-US" sz="1100" dirty="0"/>
          </a:p>
          <a:p>
            <a:pPr lvl="2" fontAlgn="base"/>
            <a:r>
              <a:rPr lang="en-US" dirty="0"/>
              <a:t>Representing the American Council of the Blind</a:t>
            </a:r>
            <a:endParaRPr lang="en-US" sz="1100" dirty="0"/>
          </a:p>
          <a:p>
            <a:pPr lvl="1" fontAlgn="base"/>
            <a:endParaRPr lang="en-US" i="0" dirty="0" smtClean="0"/>
          </a:p>
          <a:p>
            <a:pPr lvl="1" fontAlgn="base"/>
            <a:endParaRPr lang="en-US" i="0" dirty="0"/>
          </a:p>
          <a:p>
            <a:pPr lvl="1" fontAlgn="base"/>
            <a:endParaRPr lang="en-US" i="0" dirty="0" smtClean="0"/>
          </a:p>
          <a:p>
            <a:pPr lvl="1" fontAlgn="base"/>
            <a:r>
              <a:rPr lang="en-US" i="0" dirty="0" smtClean="0"/>
              <a:t>David Hyde, Chairperson</a:t>
            </a:r>
            <a:endParaRPr lang="en-US" sz="1200" i="0" dirty="0" smtClean="0"/>
          </a:p>
          <a:p>
            <a:pPr lvl="2" fontAlgn="base"/>
            <a:r>
              <a:rPr lang="en-US" i="0" dirty="0" smtClean="0"/>
              <a:t>Library Services Committee Chairperson</a:t>
            </a:r>
            <a:endParaRPr lang="en-US" sz="1000" i="0" dirty="0" smtClean="0"/>
          </a:p>
          <a:p>
            <a:pPr lvl="2" fontAlgn="base"/>
            <a:r>
              <a:rPr lang="en-US" dirty="0" smtClean="0"/>
              <a:t>Representing the National Federation of the Blind</a:t>
            </a:r>
            <a:endParaRPr lang="en-US" sz="1100" dirty="0" smtClean="0"/>
          </a:p>
          <a:p>
            <a:pPr lvl="1" fontAlgn="base"/>
            <a:r>
              <a:rPr lang="en-US" i="0" dirty="0" smtClean="0"/>
              <a:t>Melanie Brunson, Director</a:t>
            </a:r>
            <a:endParaRPr lang="en-US" sz="1200" i="0" dirty="0" smtClean="0"/>
          </a:p>
          <a:p>
            <a:pPr lvl="2" fontAlgn="base"/>
            <a:r>
              <a:rPr lang="en-US" dirty="0" smtClean="0"/>
              <a:t>Government Relations</a:t>
            </a:r>
            <a:endParaRPr lang="en-US" sz="1100" dirty="0" smtClean="0"/>
          </a:p>
          <a:p>
            <a:pPr lvl="2" fontAlgn="base"/>
            <a:r>
              <a:rPr lang="en-US" dirty="0" smtClean="0"/>
              <a:t>Representing the Blinded Veterans Association</a:t>
            </a:r>
            <a:endParaRPr lang="en-US" sz="1100" dirty="0" smtClean="0"/>
          </a:p>
          <a:p>
            <a:pPr lvl="1" fontAlgn="base"/>
            <a:r>
              <a:rPr lang="en-US" i="0" dirty="0" smtClean="0"/>
              <a:t>Ava M. Smith, Division Director, Talking Book Program</a:t>
            </a:r>
            <a:endParaRPr lang="en-US" sz="1200" i="0" dirty="0" smtClean="0"/>
          </a:p>
          <a:p>
            <a:pPr lvl="2" fontAlgn="base"/>
            <a:r>
              <a:rPr lang="en-US" dirty="0" smtClean="0"/>
              <a:t>Texas State Library and Archives Commission</a:t>
            </a:r>
            <a:endParaRPr lang="en-US" sz="1100" dirty="0" smtClean="0"/>
          </a:p>
          <a:p>
            <a:pPr lvl="2" fontAlgn="base"/>
            <a:r>
              <a:rPr lang="en-US" dirty="0" smtClean="0"/>
              <a:t>Representing the Southern Conference</a:t>
            </a:r>
            <a:endParaRPr lang="en-US" sz="1100" dirty="0" smtClean="0"/>
          </a:p>
          <a:p>
            <a:endParaRPr lang="en-US" dirty="0"/>
          </a:p>
        </p:txBody>
      </p:sp>
    </p:spTree>
    <p:extLst>
      <p:ext uri="{BB962C8B-B14F-4D97-AF65-F5344CB8AC3E}">
        <p14:creationId xmlns:p14="http://schemas.microsoft.com/office/powerpoint/2010/main" val="1445703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to ASCLA and NLS	</a:t>
            </a:r>
            <a:endParaRPr lang="en-US" dirty="0"/>
          </a:p>
        </p:txBody>
      </p:sp>
      <p:sp>
        <p:nvSpPr>
          <p:cNvPr id="3" name="Content Placeholder 2"/>
          <p:cNvSpPr>
            <a:spLocks noGrp="1"/>
          </p:cNvSpPr>
          <p:nvPr>
            <p:ph idx="1"/>
          </p:nvPr>
        </p:nvSpPr>
        <p:spPr>
          <a:xfrm>
            <a:off x="1371600" y="2286000"/>
            <a:ext cx="9601200" cy="4114800"/>
          </a:xfrm>
        </p:spPr>
        <p:txBody>
          <a:bodyPr>
            <a:normAutofit/>
          </a:bodyPr>
          <a:lstStyle/>
          <a:p>
            <a:r>
              <a:rPr lang="en-US" sz="2400" dirty="0" smtClean="0"/>
              <a:t>Susan </a:t>
            </a:r>
            <a:r>
              <a:rPr lang="en-US" sz="2400" dirty="0" err="1" smtClean="0"/>
              <a:t>Hornung</a:t>
            </a:r>
            <a:r>
              <a:rPr lang="en-US" sz="2400" dirty="0" smtClean="0"/>
              <a:t>, now retired Executive Director of ASCLA/RUSA</a:t>
            </a:r>
          </a:p>
          <a:p>
            <a:r>
              <a:rPr lang="en-US" sz="2400" dirty="0" smtClean="0"/>
              <a:t>Melissa Tracy, ASCLA</a:t>
            </a:r>
          </a:p>
          <a:p>
            <a:r>
              <a:rPr lang="en-US" sz="2400" dirty="0" err="1" smtClean="0"/>
              <a:t>Leighann</a:t>
            </a:r>
            <a:r>
              <a:rPr lang="en-US" sz="2400" dirty="0" smtClean="0"/>
              <a:t> Wood, RUSA</a:t>
            </a:r>
          </a:p>
          <a:p>
            <a:r>
              <a:rPr lang="en-US" sz="2400" dirty="0" smtClean="0"/>
              <a:t>Richard Smith, </a:t>
            </a:r>
          </a:p>
          <a:p>
            <a:pPr lvl="1"/>
            <a:r>
              <a:rPr lang="en-US" sz="2400" dirty="0" smtClean="0"/>
              <a:t>Chief</a:t>
            </a:r>
            <a:r>
              <a:rPr lang="en-US" sz="2400" dirty="0"/>
              <a:t>, Network Division of the National Library Service</a:t>
            </a:r>
          </a:p>
          <a:p>
            <a:endParaRPr lang="en-US" sz="2400" dirty="0"/>
          </a:p>
        </p:txBody>
      </p:sp>
    </p:spTree>
    <p:extLst>
      <p:ext uri="{BB962C8B-B14F-4D97-AF65-F5344CB8AC3E}">
        <p14:creationId xmlns:p14="http://schemas.microsoft.com/office/powerpoint/2010/main" val="1152547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00025"/>
            <a:ext cx="9601200" cy="1485900"/>
          </a:xfrm>
        </p:spPr>
        <p:txBody>
          <a:bodyPr/>
          <a:lstStyle/>
          <a:p>
            <a:r>
              <a:rPr lang="en-US" dirty="0" smtClean="0"/>
              <a:t>History of Document</a:t>
            </a:r>
            <a:endParaRPr lang="en-US" dirty="0"/>
          </a:p>
        </p:txBody>
      </p:sp>
      <p:sp>
        <p:nvSpPr>
          <p:cNvPr id="3" name="Content Placeholder 2"/>
          <p:cNvSpPr>
            <a:spLocks noGrp="1"/>
          </p:cNvSpPr>
          <p:nvPr>
            <p:ph idx="1"/>
          </p:nvPr>
        </p:nvSpPr>
        <p:spPr>
          <a:xfrm>
            <a:off x="1371600" y="1194099"/>
            <a:ext cx="10332720" cy="5303520"/>
          </a:xfrm>
        </p:spPr>
        <p:txBody>
          <a:bodyPr anchor="ctr">
            <a:normAutofit fontScale="62500" lnSpcReduction="20000"/>
          </a:bodyPr>
          <a:lstStyle/>
          <a:p>
            <a:endParaRPr lang="en-US" dirty="0"/>
          </a:p>
          <a:p>
            <a:pPr lvl="1" fontAlgn="base">
              <a:lnSpc>
                <a:spcPct val="170000"/>
              </a:lnSpc>
              <a:buFont typeface="Arial" charset="0"/>
              <a:buChar char="•"/>
            </a:pPr>
            <a:r>
              <a:rPr lang="en-US" sz="3300" i="0" dirty="0" smtClean="0"/>
              <a:t>Fall </a:t>
            </a:r>
            <a:r>
              <a:rPr lang="en-US" sz="3300" i="0" dirty="0"/>
              <a:t>of 2015 </a:t>
            </a:r>
            <a:r>
              <a:rPr lang="en-US" sz="3300" i="0" dirty="0" smtClean="0"/>
              <a:t>Project Starts </a:t>
            </a:r>
            <a:r>
              <a:rPr lang="mr-IN" sz="3300" i="0" dirty="0" smtClean="0"/>
              <a:t>–</a:t>
            </a:r>
            <a:r>
              <a:rPr lang="en-US" sz="3300" i="0" dirty="0" smtClean="0"/>
              <a:t> Working Team and Advisory Team formed.</a:t>
            </a:r>
          </a:p>
          <a:p>
            <a:pPr lvl="1" fontAlgn="base">
              <a:lnSpc>
                <a:spcPct val="170000"/>
              </a:lnSpc>
              <a:buFont typeface="Arial" charset="0"/>
              <a:buChar char="•"/>
            </a:pPr>
            <a:r>
              <a:rPr lang="en-US" sz="3300" i="0" dirty="0" smtClean="0"/>
              <a:t>All teams meet in </a:t>
            </a:r>
            <a:r>
              <a:rPr lang="en-US" sz="3300" i="0" dirty="0"/>
              <a:t>Boston during ALA Midwinter in January </a:t>
            </a:r>
            <a:r>
              <a:rPr lang="en-US" sz="3300" i="0" dirty="0" smtClean="0"/>
              <a:t>2016</a:t>
            </a:r>
          </a:p>
          <a:p>
            <a:pPr lvl="1" fontAlgn="base">
              <a:lnSpc>
                <a:spcPct val="170000"/>
              </a:lnSpc>
              <a:buFont typeface="Arial" charset="0"/>
              <a:buChar char="•"/>
            </a:pPr>
            <a:r>
              <a:rPr lang="en-US" sz="3300" i="0" dirty="0" smtClean="0"/>
              <a:t>April 2016, I </a:t>
            </a:r>
            <a:r>
              <a:rPr lang="en-US" sz="3300" i="0" dirty="0"/>
              <a:t>joined this </a:t>
            </a:r>
            <a:r>
              <a:rPr lang="en-US" sz="3300" i="0" dirty="0" smtClean="0"/>
              <a:t>project.</a:t>
            </a:r>
          </a:p>
          <a:p>
            <a:pPr lvl="1" fontAlgn="base">
              <a:lnSpc>
                <a:spcPct val="170000"/>
              </a:lnSpc>
              <a:buFont typeface="Arial" charset="0"/>
              <a:buChar char="•"/>
            </a:pPr>
            <a:r>
              <a:rPr lang="en-US" sz="3300" i="0" dirty="0"/>
              <a:t>P</a:t>
            </a:r>
            <a:r>
              <a:rPr lang="en-US" sz="3300" i="0" dirty="0" smtClean="0"/>
              <a:t>resentation </a:t>
            </a:r>
            <a:r>
              <a:rPr lang="en-US" sz="3300" i="0" dirty="0"/>
              <a:t>was held at the NLS Biennial Conference in San </a:t>
            </a:r>
            <a:r>
              <a:rPr lang="en-US" sz="3300" i="0" dirty="0" smtClean="0"/>
              <a:t>Francisco in early April.</a:t>
            </a:r>
            <a:endParaRPr lang="en-US" sz="3300" i="0" dirty="0"/>
          </a:p>
          <a:p>
            <a:pPr lvl="1" fontAlgn="base">
              <a:lnSpc>
                <a:spcPct val="170000"/>
              </a:lnSpc>
              <a:buFont typeface="Arial" charset="0"/>
              <a:buChar char="•"/>
            </a:pPr>
            <a:r>
              <a:rPr lang="en-US" sz="3300" i="0" dirty="0" smtClean="0"/>
              <a:t>Working Team meet in June 2016 during ALA Orlando. </a:t>
            </a:r>
          </a:p>
          <a:p>
            <a:pPr lvl="1" fontAlgn="base">
              <a:lnSpc>
                <a:spcPct val="170000"/>
              </a:lnSpc>
              <a:buFont typeface="Arial" charset="0"/>
              <a:buChar char="•"/>
            </a:pPr>
            <a:r>
              <a:rPr lang="en-US" sz="3300" i="0" dirty="0" smtClean="0"/>
              <a:t>First draft released </a:t>
            </a:r>
            <a:r>
              <a:rPr lang="en-US" sz="3300" i="0" dirty="0"/>
              <a:t>in September 2016. </a:t>
            </a:r>
          </a:p>
          <a:p>
            <a:pPr lvl="1" fontAlgn="base">
              <a:lnSpc>
                <a:spcPct val="170000"/>
              </a:lnSpc>
              <a:buFont typeface="Arial" charset="0"/>
              <a:buChar char="•"/>
            </a:pPr>
            <a:r>
              <a:rPr lang="en-US" sz="3300" i="0" dirty="0" smtClean="0"/>
              <a:t>All </a:t>
            </a:r>
            <a:r>
              <a:rPr lang="en-US" sz="3300" i="0" dirty="0"/>
              <a:t>teams met again in Atlanta during ALA Midwinter in January 2017. </a:t>
            </a:r>
          </a:p>
          <a:p>
            <a:pPr lvl="1" fontAlgn="base">
              <a:lnSpc>
                <a:spcPct val="170000"/>
              </a:lnSpc>
              <a:buFont typeface="Arial" charset="0"/>
              <a:buChar char="•"/>
            </a:pPr>
            <a:r>
              <a:rPr lang="en-US" sz="3300" i="0" dirty="0"/>
              <a:t>The second </a:t>
            </a:r>
            <a:r>
              <a:rPr lang="en-US" sz="3300" i="0" dirty="0" smtClean="0"/>
              <a:t>draft </a:t>
            </a:r>
            <a:r>
              <a:rPr lang="en-US" sz="3300" i="0" dirty="0"/>
              <a:t>distributed in March 2017. </a:t>
            </a:r>
          </a:p>
          <a:p>
            <a:endParaRPr lang="en-US" dirty="0"/>
          </a:p>
        </p:txBody>
      </p:sp>
    </p:spTree>
    <p:extLst>
      <p:ext uri="{BB962C8B-B14F-4D97-AF65-F5344CB8AC3E}">
        <p14:creationId xmlns:p14="http://schemas.microsoft.com/office/powerpoint/2010/main" val="186459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a:xfrm>
            <a:off x="1371600" y="1344705"/>
            <a:ext cx="9601200" cy="5271247"/>
          </a:xfrm>
        </p:spPr>
        <p:txBody>
          <a:bodyPr>
            <a:normAutofit/>
          </a:bodyPr>
          <a:lstStyle/>
          <a:p>
            <a:pPr>
              <a:lnSpc>
                <a:spcPct val="150000"/>
              </a:lnSpc>
            </a:pPr>
            <a:endParaRPr lang="en-US" dirty="0"/>
          </a:p>
          <a:p>
            <a:pPr lvl="1" fontAlgn="base">
              <a:lnSpc>
                <a:spcPct val="150000"/>
              </a:lnSpc>
            </a:pPr>
            <a:r>
              <a:rPr lang="en-US" i="0" dirty="0" smtClean="0"/>
              <a:t>Accepting Comments: </a:t>
            </a:r>
          </a:p>
          <a:p>
            <a:pPr lvl="2" fontAlgn="base">
              <a:lnSpc>
                <a:spcPct val="150000"/>
              </a:lnSpc>
            </a:pPr>
            <a:r>
              <a:rPr lang="en-US" dirty="0" smtClean="0"/>
              <a:t>Using </a:t>
            </a:r>
            <a:r>
              <a:rPr lang="en-US" dirty="0"/>
              <a:t>the Google Form - </a:t>
            </a:r>
            <a:r>
              <a:rPr lang="en-US" u="sng" dirty="0">
                <a:hlinkClick r:id="rId2"/>
              </a:rPr>
              <a:t>http://bit.ly/StandardRevisionComments</a:t>
            </a:r>
            <a:r>
              <a:rPr lang="en-US" dirty="0"/>
              <a:t> </a:t>
            </a:r>
          </a:p>
          <a:p>
            <a:pPr lvl="2" fontAlgn="base">
              <a:lnSpc>
                <a:spcPct val="150000"/>
              </a:lnSpc>
            </a:pPr>
            <a:r>
              <a:rPr lang="en-US" dirty="0" smtClean="0"/>
              <a:t>On </a:t>
            </a:r>
            <a:r>
              <a:rPr lang="en-US" dirty="0"/>
              <a:t>June 6, 2017 at 2:15 PM at Midlands/Northern Conference in Ann Arbor, MI</a:t>
            </a:r>
          </a:p>
          <a:p>
            <a:pPr lvl="2" fontAlgn="base">
              <a:lnSpc>
                <a:spcPct val="150000"/>
              </a:lnSpc>
            </a:pPr>
            <a:r>
              <a:rPr lang="en-US" dirty="0" smtClean="0"/>
              <a:t>By Email</a:t>
            </a:r>
            <a:endParaRPr lang="en-US" dirty="0"/>
          </a:p>
          <a:p>
            <a:pPr lvl="1" fontAlgn="base">
              <a:lnSpc>
                <a:spcPct val="150000"/>
              </a:lnSpc>
            </a:pPr>
            <a:r>
              <a:rPr lang="en-US" i="0" dirty="0" smtClean="0"/>
              <a:t>ASCLA board meeting </a:t>
            </a:r>
            <a:r>
              <a:rPr lang="en-US" i="0" dirty="0"/>
              <a:t>during ALA Annual in </a:t>
            </a:r>
            <a:r>
              <a:rPr lang="en-US" i="0" dirty="0" smtClean="0"/>
              <a:t>Chicago, June 2017. </a:t>
            </a:r>
          </a:p>
          <a:p>
            <a:pPr lvl="1" fontAlgn="base">
              <a:lnSpc>
                <a:spcPct val="150000"/>
              </a:lnSpc>
            </a:pPr>
            <a:r>
              <a:rPr lang="en-US" i="0" dirty="0" smtClean="0"/>
              <a:t>Document is distributed: print, braille and electronic </a:t>
            </a:r>
            <a:endParaRPr lang="en-US" i="0" dirty="0"/>
          </a:p>
          <a:p>
            <a:pPr>
              <a:lnSpc>
                <a:spcPct val="150000"/>
              </a:lnSpc>
            </a:pPr>
            <a:endParaRPr lang="en-US" dirty="0"/>
          </a:p>
        </p:txBody>
      </p:sp>
    </p:spTree>
    <p:extLst>
      <p:ext uri="{BB962C8B-B14F-4D97-AF65-F5344CB8AC3E}">
        <p14:creationId xmlns:p14="http://schemas.microsoft.com/office/powerpoint/2010/main" val="327685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Changes to Second Draft</a:t>
            </a:r>
            <a:endParaRPr lang="en-US" dirty="0"/>
          </a:p>
        </p:txBody>
      </p:sp>
      <p:sp>
        <p:nvSpPr>
          <p:cNvPr id="3" name="Content Placeholder 2"/>
          <p:cNvSpPr>
            <a:spLocks noGrp="1"/>
          </p:cNvSpPr>
          <p:nvPr>
            <p:ph idx="1"/>
          </p:nvPr>
        </p:nvSpPr>
        <p:spPr/>
        <p:txBody>
          <a:bodyPr/>
          <a:lstStyle/>
          <a:p>
            <a:r>
              <a:rPr lang="en-US" dirty="0" smtClean="0"/>
              <a:t>“NLS Shall” removal </a:t>
            </a:r>
          </a:p>
          <a:p>
            <a:pPr lvl="1"/>
            <a:r>
              <a:rPr lang="en-US" dirty="0" smtClean="0"/>
              <a:t>From Introduction, p. 7</a:t>
            </a:r>
          </a:p>
          <a:p>
            <a:pPr lvl="1"/>
            <a:r>
              <a:rPr lang="en-US" i="0" dirty="0" smtClean="0"/>
              <a:t>One </a:t>
            </a:r>
            <a:r>
              <a:rPr lang="en-US" i="0" dirty="0"/>
              <a:t>notable change is the deletion of all standards that dictate what LC/NLS “shall” provide to network service providers, including those referencing the responsibilities of the NLS consultants. As stated before, these Standards and Guidelines are intended for the network service providers, thusly, this document should only address areas that are under the network service providers control and jurisdiction. Furthermore, NLS makes additional resources available to network service providers, such as the Network Library Manual, which describes the arrangements between NLS and libraries when delivering services</a:t>
            </a:r>
            <a:r>
              <a:rPr lang="en-US" i="0" dirty="0" smtClean="0"/>
              <a:t>.</a:t>
            </a:r>
            <a:endParaRPr lang="en-US" i="0" dirty="0"/>
          </a:p>
        </p:txBody>
      </p:sp>
    </p:spTree>
    <p:extLst>
      <p:ext uri="{BB962C8B-B14F-4D97-AF65-F5344CB8AC3E}">
        <p14:creationId xmlns:p14="http://schemas.microsoft.com/office/powerpoint/2010/main" val="748666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Changes, cont. </a:t>
            </a:r>
            <a:endParaRPr lang="en-US" dirty="0"/>
          </a:p>
        </p:txBody>
      </p:sp>
      <p:sp>
        <p:nvSpPr>
          <p:cNvPr id="3" name="Content Placeholder 2"/>
          <p:cNvSpPr>
            <a:spLocks noGrp="1"/>
          </p:cNvSpPr>
          <p:nvPr>
            <p:ph idx="1"/>
          </p:nvPr>
        </p:nvSpPr>
        <p:spPr/>
        <p:txBody>
          <a:bodyPr>
            <a:normAutofit lnSpcReduction="10000"/>
          </a:bodyPr>
          <a:lstStyle/>
          <a:p>
            <a:r>
              <a:rPr lang="en-US" dirty="0" smtClean="0"/>
              <a:t>New Staffing Model in Guidelines </a:t>
            </a:r>
          </a:p>
          <a:p>
            <a:pPr lvl="1"/>
            <a:r>
              <a:rPr lang="en-US" dirty="0" smtClean="0"/>
              <a:t>From Introduction, p. 8</a:t>
            </a:r>
          </a:p>
          <a:p>
            <a:pPr lvl="1"/>
            <a:r>
              <a:rPr lang="en-US" i="0" dirty="0"/>
              <a:t>In 2011, the Guidelines section offered a fixed numeric system that recommended levels of FTE staffing based on the number of patrons served by the library. However, the 2017 revision acknowledges that such a method cannot be applied equally or effectively to such a diverse and constantly changing network. The new model presented in these Guidelines is designed to address this reality by integrating both fixed and flexible components that promote service-driven levels of staffing, yet protect a total complement of FTE based on position-to-patron ratios. In this new model, network service providers are being offered concrete figures to justify staffing combined with the agility needed for managing an evolving service. </a:t>
            </a:r>
          </a:p>
          <a:p>
            <a:pPr lvl="1"/>
            <a:endParaRPr lang="en-US" dirty="0"/>
          </a:p>
        </p:txBody>
      </p:sp>
    </p:spTree>
    <p:extLst>
      <p:ext uri="{BB962C8B-B14F-4D97-AF65-F5344CB8AC3E}">
        <p14:creationId xmlns:p14="http://schemas.microsoft.com/office/powerpoint/2010/main" val="65336269"/>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138</TotalTime>
  <Words>1017</Words>
  <Application>Microsoft Macintosh PowerPoint</Application>
  <PresentationFormat>Widescreen</PresentationFormat>
  <Paragraphs>117</Paragraphs>
  <Slides>13</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Franklin Gothic Book</vt:lpstr>
      <vt:lpstr>Mangal</vt:lpstr>
      <vt:lpstr>Times New Roman</vt:lpstr>
      <vt:lpstr>Crop</vt:lpstr>
      <vt:lpstr>NLS STANDARDS Revision </vt:lpstr>
      <vt:lpstr>Eura Szuwalski</vt:lpstr>
      <vt:lpstr>Working Team  </vt:lpstr>
      <vt:lpstr>Advisory Team </vt:lpstr>
      <vt:lpstr>Thank you to ASCLA and NLS </vt:lpstr>
      <vt:lpstr>History of Document</vt:lpstr>
      <vt:lpstr>Next Steps</vt:lpstr>
      <vt:lpstr>Major Changes to Second Draft</vt:lpstr>
      <vt:lpstr>Major Changes, cont. </vt:lpstr>
      <vt:lpstr>Guidelines, 1.1 Typical Functions of Library Operations Requiring Staff Resources:</vt:lpstr>
      <vt:lpstr>Guidelines, 1.2 Categories of Staffing </vt:lpstr>
      <vt:lpstr>Guidelines, 1.3 Levels of Staffing</vt:lpstr>
      <vt:lpstr>Thank you! </vt:lpstr>
    </vt:vector>
  </TitlesOfParts>
  <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NLS STANDARDS Revision  Online Public Forum</dc:title>
  <dc:creator>Eura Szuwalski</dc:creator>
  <cp:lastModifiedBy>Microsoft Office User</cp:lastModifiedBy>
  <cp:revision>11</cp:revision>
  <dcterms:created xsi:type="dcterms:W3CDTF">2017-04-27T13:25:30Z</dcterms:created>
  <dcterms:modified xsi:type="dcterms:W3CDTF">2017-06-09T18:17:34Z</dcterms:modified>
</cp:coreProperties>
</file>