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2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9900"/>
    <a:srgbClr val="336600"/>
    <a:srgbClr val="3366CC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61" autoAdjust="0"/>
    <p:restoredTop sz="50000" autoAdjust="0"/>
  </p:normalViewPr>
  <p:slideViewPr>
    <p:cSldViewPr snapToGrid="0" snapToObjects="1">
      <p:cViewPr>
        <p:scale>
          <a:sx n="100" d="100"/>
          <a:sy n="100" d="100"/>
        </p:scale>
        <p:origin x="176" y="144"/>
      </p:cViewPr>
      <p:guideLst>
        <p:guide orient="horz" pos="2160"/>
        <p:guide pos="12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-2028" y="-96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E42CA-4413-5A4C-B412-999CBF436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5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31E3CE-0580-D447-A4BA-78704079D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5580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mbria"/>
                <a:cs typeface="Cambria"/>
              </a:rPr>
              <a:t>Library Services to </a:t>
            </a:r>
          </a:p>
          <a:p>
            <a:r>
              <a:rPr lang="en-US" dirty="0">
                <a:latin typeface="Cambria"/>
                <a:cs typeface="Cambria"/>
              </a:rPr>
              <a:t>People With Print Disabilities: </a:t>
            </a:r>
          </a:p>
          <a:p>
            <a:r>
              <a:rPr lang="en-US" dirty="0">
                <a:latin typeface="Cambria"/>
                <a:cs typeface="Cambria"/>
              </a:rPr>
              <a:t>Today and Tomorrow </a:t>
            </a:r>
            <a:endParaRPr lang="en-US" dirty="0" smtClean="0">
              <a:latin typeface="Cambria"/>
              <a:cs typeface="Cambria"/>
            </a:endParaRPr>
          </a:p>
          <a:p>
            <a:r>
              <a:rPr lang="en-US" dirty="0"/>
              <a:t>A Presentation to the 2017 </a:t>
            </a:r>
            <a:r>
              <a:rPr lang="en-US" dirty="0" smtClean="0"/>
              <a:t>Midlands/Northern Conference </a:t>
            </a:r>
            <a:r>
              <a:rPr lang="en-US" dirty="0"/>
              <a:t>of Libraries for the Blind and Physically Handicapped</a:t>
            </a:r>
          </a:p>
          <a:p>
            <a:endParaRPr lang="en-US" dirty="0"/>
          </a:p>
          <a:p>
            <a:r>
              <a:rPr lang="en-US" dirty="0"/>
              <a:t>Ann Arbor, </a:t>
            </a:r>
            <a:r>
              <a:rPr lang="en-US" dirty="0" smtClean="0"/>
              <a:t>Michigan</a:t>
            </a:r>
          </a:p>
          <a:p>
            <a:endParaRPr lang="en-US" dirty="0"/>
          </a:p>
          <a:p>
            <a:r>
              <a:rPr lang="en-US" dirty="0">
                <a:cs typeface="Cambria"/>
              </a:rPr>
              <a:t>Karen Keninger, director, NLS</a:t>
            </a:r>
          </a:p>
          <a:p>
            <a:endParaRPr lang="en-US" dirty="0" smtClean="0"/>
          </a:p>
          <a:p>
            <a:r>
              <a:rPr lang="en-US" dirty="0" smtClean="0"/>
              <a:t>June 6, 2017</a:t>
            </a:r>
            <a:endParaRPr lang="en-US" dirty="0"/>
          </a:p>
          <a:p>
            <a:pPr algn="ctr"/>
            <a:endParaRPr lang="en-US" b="1" dirty="0">
              <a:latin typeface="Cambria"/>
              <a:cs typeface="Cambria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1E3CE-0580-D447-A4BA-78704079DE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248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Cambria"/>
                <a:cs typeface="Cambria"/>
              </a:rPr>
              <a:t>In the U.S., the Marrakesh Treaty would expand eligibility </a:t>
            </a:r>
            <a:r>
              <a:rPr lang="en-US" b="1" dirty="0" smtClean="0">
                <a:latin typeface="Cambria"/>
                <a:cs typeface="Cambria"/>
              </a:rPr>
              <a:t>under the Chafee Amendment</a:t>
            </a:r>
          </a:p>
          <a:p>
            <a:endParaRPr lang="en-US" b="1" dirty="0">
              <a:latin typeface="Cambria"/>
              <a:cs typeface="Cambria"/>
            </a:endParaRPr>
          </a:p>
          <a:p>
            <a:r>
              <a:rPr lang="en-US" b="1" dirty="0" smtClean="0">
                <a:latin typeface="Cambria"/>
                <a:cs typeface="Cambria"/>
              </a:rPr>
              <a:t>Article 3: Beneficiary Persons</a:t>
            </a:r>
          </a:p>
          <a:p>
            <a:endParaRPr lang="en-US" b="1" dirty="0">
              <a:latin typeface="Cambria"/>
              <a:cs typeface="Cambria"/>
            </a:endParaRPr>
          </a:p>
          <a:p>
            <a:r>
              <a:rPr lang="en-US" dirty="0"/>
              <a:t>A </a:t>
            </a:r>
            <a:r>
              <a:rPr lang="en-US" b="1" dirty="0">
                <a:solidFill>
                  <a:srgbClr val="006600"/>
                </a:solidFill>
              </a:rPr>
              <a:t>beneficiary person </a:t>
            </a:r>
            <a:r>
              <a:rPr lang="en-US" dirty="0"/>
              <a:t>is a person who:</a:t>
            </a:r>
          </a:p>
          <a:p>
            <a:endParaRPr lang="en-US" sz="800" dirty="0"/>
          </a:p>
          <a:p>
            <a:pPr marL="342900" lvl="0" indent="-342900" eaLnBrk="0" hangingPunct="0">
              <a:buAutoNum type="alphaLcParenBoth"/>
            </a:pPr>
            <a:r>
              <a:rPr lang="en-US" dirty="0"/>
              <a:t>is blind;</a:t>
            </a:r>
          </a:p>
          <a:p>
            <a:pPr marL="342900" lvl="0" indent="-342900" eaLnBrk="0" hangingPunct="0">
              <a:buAutoNum type="alphaLcParenBoth"/>
            </a:pPr>
            <a:endParaRPr lang="en-US" sz="800" dirty="0"/>
          </a:p>
          <a:p>
            <a:pPr lvl="0"/>
            <a:r>
              <a:rPr lang="en-US" dirty="0"/>
              <a:t>(b) has a visual impairment or a perceptual or reading disability which cannot be improved to give visual function substantially equivalent to that of a person who has no such impairment or disability and so is unable to read printed works to substantially the same degree as a person without an impairment or disability;  or</a:t>
            </a:r>
          </a:p>
          <a:p>
            <a:pPr lvl="0"/>
            <a:endParaRPr lang="en-US" sz="800" dirty="0"/>
          </a:p>
          <a:p>
            <a:r>
              <a:rPr lang="en-US" dirty="0"/>
              <a:t>(c) is otherwise unable, through physical disability, to hold or manipulate a book or to focus or move the eyes to the extent that would be normally acceptable for reading; regardless of any other disabilities.</a:t>
            </a:r>
          </a:p>
          <a:p>
            <a:pPr algn="ctr"/>
            <a:endParaRPr lang="en-US" b="1" dirty="0">
              <a:latin typeface="Cambria"/>
              <a:cs typeface="Cambr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1E3CE-0580-D447-A4BA-78704079DE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6940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Developments and Trends at NLS</a:t>
            </a:r>
          </a:p>
          <a:p>
            <a:endParaRPr lang="en-US" dirty="0"/>
          </a:p>
          <a:p>
            <a:r>
              <a:rPr lang="en-US" dirty="0" smtClean="0"/>
              <a:t>(Three photos of patrons dissolve into view: Young woman in wheelchair inserting cartridge into a DTBM, girl in bed reading with BARD Mobile, older man in chair reading with a DTBM)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1E3CE-0580-D447-A4BA-78704079DE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8205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Priorities</a:t>
            </a:r>
          </a:p>
          <a:p>
            <a:endParaRPr lang="en-US" dirty="0" smtClean="0"/>
          </a:p>
          <a:p>
            <a:r>
              <a:rPr lang="en-US" dirty="0"/>
              <a:t>Maintain quality of materials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/>
          </a:p>
          <a:p>
            <a:r>
              <a:rPr lang="en-US" dirty="0"/>
              <a:t>Increase number and scope of titles available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/>
          </a:p>
          <a:p>
            <a:r>
              <a:rPr lang="en-US" dirty="0"/>
              <a:t>Leverage technology to improve patron experience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/>
          </a:p>
          <a:p>
            <a:r>
              <a:rPr lang="en-US" dirty="0"/>
              <a:t>Increase number of patrons served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/>
          </a:p>
          <a:p>
            <a:r>
              <a:rPr lang="en-US" dirty="0"/>
              <a:t>Modernize the NLS braille program to enhance literacy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1E3CE-0580-D447-A4BA-78704079DE2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7371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Goals: 1 to 3 Years</a:t>
            </a:r>
          </a:p>
          <a:p>
            <a:endParaRPr lang="en-US" dirty="0"/>
          </a:p>
          <a:p>
            <a:r>
              <a:rPr lang="en-US" dirty="0"/>
              <a:t>BARD Express</a:t>
            </a:r>
          </a:p>
          <a:p>
            <a:endParaRPr lang="en-US" sz="800" dirty="0"/>
          </a:p>
          <a:p>
            <a:r>
              <a:rPr lang="en-US" dirty="0"/>
              <a:t>Duplication </a:t>
            </a:r>
            <a:r>
              <a:rPr lang="en-US" dirty="0" smtClean="0"/>
              <a:t>on Demand </a:t>
            </a:r>
          </a:p>
          <a:p>
            <a:r>
              <a:rPr lang="en-US" dirty="0"/>
              <a:t>Hardware that, when coupled with a library’s circulation system, will enable libraries to readily duplicate titles for their patrons. Libraries will then be able to choose their level of participation as they move toward a </a:t>
            </a:r>
            <a:r>
              <a:rPr lang="en-US" dirty="0" err="1"/>
              <a:t>shelfless</a:t>
            </a:r>
            <a:r>
              <a:rPr lang="en-US" dirty="0"/>
              <a:t> paradigm. </a:t>
            </a:r>
          </a:p>
          <a:p>
            <a:endParaRPr lang="en-US" dirty="0"/>
          </a:p>
          <a:p>
            <a:r>
              <a:rPr lang="en-US" dirty="0" smtClean="0"/>
              <a:t>(There is a check mark next to BARD Express since it has been implemented.)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1E3CE-0580-D447-A4BA-78704079DE2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1421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Libraries will be invited to participate in Duplication on Demand at any of four levels:</a:t>
            </a:r>
          </a:p>
          <a:p>
            <a:endParaRPr lang="en-US" dirty="0"/>
          </a:p>
          <a:p>
            <a:r>
              <a:rPr lang="en-US" dirty="0"/>
              <a:t>Duplicate copies of digital talking books for which NLS has not provided a physical copy</a:t>
            </a:r>
          </a:p>
          <a:p>
            <a:endParaRPr lang="en-US" sz="800" dirty="0"/>
          </a:p>
          <a:p>
            <a:r>
              <a:rPr lang="en-US" dirty="0"/>
              <a:t>Duplicate, when needed, copies of titles that are not available on their shelves (libraries maintain collections limited to the newest titles)</a:t>
            </a:r>
          </a:p>
          <a:p>
            <a:r>
              <a:rPr lang="en-US" sz="800" dirty="0"/>
              <a:t> </a:t>
            </a:r>
          </a:p>
          <a:p>
            <a:r>
              <a:rPr lang="en-US" dirty="0"/>
              <a:t>Opt out of copy allotment for some new titles</a:t>
            </a:r>
          </a:p>
          <a:p>
            <a:endParaRPr lang="en-US" sz="800" dirty="0"/>
          </a:p>
          <a:p>
            <a:r>
              <a:rPr lang="en-US" dirty="0"/>
              <a:t>No longer maintain a collection but provide service by duplicating all titles on demand</a:t>
            </a:r>
          </a:p>
          <a:p>
            <a:endParaRPr lang="en-US" dirty="0" smtClean="0"/>
          </a:p>
          <a:p>
            <a:r>
              <a:rPr lang="en-US" dirty="0" smtClean="0"/>
              <a:t>(The words “invited” and “will not be required” are in bold, highlighted in green)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1E3CE-0580-D447-A4BA-78704079DE2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9226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Goals: 3 to 5 Years</a:t>
            </a:r>
          </a:p>
          <a:p>
            <a:endParaRPr lang="en-US" dirty="0" smtClean="0"/>
          </a:p>
          <a:p>
            <a:r>
              <a:rPr lang="en-US" dirty="0"/>
              <a:t>Braille </a:t>
            </a:r>
            <a:r>
              <a:rPr lang="en-US" dirty="0" err="1"/>
              <a:t>eReaders</a:t>
            </a:r>
            <a:endParaRPr lang="en-US" dirty="0"/>
          </a:p>
          <a:p>
            <a:r>
              <a:rPr lang="en-US" dirty="0" err="1" smtClean="0"/>
              <a:t>eText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1E3CE-0580-D447-A4BA-78704079DE2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866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Goals: 5+ Years</a:t>
            </a:r>
          </a:p>
          <a:p>
            <a:endParaRPr lang="en-US" dirty="0"/>
          </a:p>
          <a:p>
            <a:r>
              <a:rPr lang="en-US" dirty="0" smtClean="0"/>
              <a:t>Next-generation digital player</a:t>
            </a:r>
          </a:p>
          <a:p>
            <a:r>
              <a:rPr lang="en-US" dirty="0" smtClean="0"/>
              <a:t>Wireless delivery of books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1E3CE-0580-D447-A4BA-78704079DE2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5005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2016 GAO report on NLS</a:t>
            </a:r>
          </a:p>
          <a:p>
            <a:endParaRPr lang="en-US" dirty="0" smtClean="0"/>
          </a:p>
          <a:p>
            <a:pPr lvl="0"/>
            <a:r>
              <a:rPr lang="en-US" dirty="0"/>
              <a:t>What would be the impact on NLS programs if </a:t>
            </a:r>
            <a:r>
              <a:rPr lang="en-US" b="1" dirty="0">
                <a:solidFill>
                  <a:srgbClr val="006600"/>
                </a:solidFill>
              </a:rPr>
              <a:t>eligibility were expanded</a:t>
            </a:r>
            <a:r>
              <a:rPr lang="en-US" dirty="0"/>
              <a:t> to included people with dyslexia and other perceptual reading disabilities?</a:t>
            </a:r>
          </a:p>
          <a:p>
            <a:pPr lvl="0"/>
            <a:endParaRPr lang="en-US" sz="800" dirty="0"/>
          </a:p>
          <a:p>
            <a:pPr lvl="0"/>
            <a:r>
              <a:rPr lang="en-US" dirty="0"/>
              <a:t>Should NLS </a:t>
            </a:r>
            <a:r>
              <a:rPr lang="en-US" b="1" dirty="0">
                <a:solidFill>
                  <a:srgbClr val="006600"/>
                </a:solidFill>
              </a:rPr>
              <a:t>build or buy </a:t>
            </a:r>
            <a:r>
              <a:rPr lang="en-US" dirty="0"/>
              <a:t>its next-generation digital player?</a:t>
            </a:r>
          </a:p>
          <a:p>
            <a:pPr lvl="0"/>
            <a:endParaRPr lang="en-US" sz="800" dirty="0"/>
          </a:p>
          <a:p>
            <a:pPr lvl="0"/>
            <a:r>
              <a:rPr lang="en-US" dirty="0"/>
              <a:t>Would NLS patrons accept </a:t>
            </a:r>
            <a:r>
              <a:rPr lang="en-US" b="1" dirty="0" smtClean="0">
                <a:solidFill>
                  <a:srgbClr val="006600"/>
                </a:solidFill>
              </a:rPr>
              <a:t>synthesized </a:t>
            </a:r>
            <a:r>
              <a:rPr lang="en-US" b="1" dirty="0">
                <a:solidFill>
                  <a:srgbClr val="006600"/>
                </a:solidFill>
              </a:rPr>
              <a:t>speech</a:t>
            </a:r>
            <a:r>
              <a:rPr lang="en-US" dirty="0"/>
              <a:t>?</a:t>
            </a:r>
          </a:p>
          <a:p>
            <a:pPr lvl="0"/>
            <a:endParaRPr lang="en-US" sz="800" dirty="0"/>
          </a:p>
          <a:p>
            <a:pPr lvl="0"/>
            <a:r>
              <a:rPr lang="en-US" dirty="0"/>
              <a:t>How can NLS document </a:t>
            </a:r>
            <a:r>
              <a:rPr lang="en-US" b="1" dirty="0">
                <a:solidFill>
                  <a:srgbClr val="006600"/>
                </a:solidFill>
              </a:rPr>
              <a:t>the impact of its advertising </a:t>
            </a:r>
            <a:r>
              <a:rPr lang="en-US" dirty="0"/>
              <a:t>on registrations?</a:t>
            </a:r>
          </a:p>
          <a:p>
            <a:pPr lvl="0"/>
            <a:endParaRPr lang="en-US" sz="800" dirty="0"/>
          </a:p>
          <a:p>
            <a:pPr lvl="0"/>
            <a:r>
              <a:rPr lang="en-US" dirty="0"/>
              <a:t>Can the NLS authorizing legislation be changed to allow NLS to </a:t>
            </a:r>
            <a:r>
              <a:rPr lang="en-US" b="1" dirty="0">
                <a:solidFill>
                  <a:srgbClr val="006600"/>
                </a:solidFill>
              </a:rPr>
              <a:t>provide braille </a:t>
            </a:r>
            <a:r>
              <a:rPr lang="en-US" b="1" dirty="0" err="1">
                <a:solidFill>
                  <a:srgbClr val="006600"/>
                </a:solidFill>
              </a:rPr>
              <a:t>eReaders</a:t>
            </a:r>
            <a:r>
              <a:rPr lang="en-US" b="1" dirty="0">
                <a:solidFill>
                  <a:srgbClr val="006600"/>
                </a:solidFill>
              </a:rPr>
              <a:t> </a:t>
            </a:r>
            <a:r>
              <a:rPr lang="en-US" dirty="0"/>
              <a:t>to patrons?</a:t>
            </a:r>
          </a:p>
          <a:p>
            <a:endParaRPr lang="en-US" dirty="0" smtClean="0"/>
          </a:p>
          <a:p>
            <a:r>
              <a:rPr lang="en-US" dirty="0" smtClean="0"/>
              <a:t>(Key words—</a:t>
            </a:r>
            <a:r>
              <a:rPr lang="en-US" dirty="0" err="1" smtClean="0"/>
              <a:t>eg</a:t>
            </a:r>
            <a:r>
              <a:rPr lang="en-US" dirty="0" smtClean="0"/>
              <a:t>, “eligibility were expanded”—are highlighted)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1E3CE-0580-D447-A4BA-78704079DE2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745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NLS Pilot Projects</a:t>
            </a:r>
          </a:p>
          <a:p>
            <a:endParaRPr lang="en-US" dirty="0"/>
          </a:p>
          <a:p>
            <a:r>
              <a:rPr lang="en-US" dirty="0"/>
              <a:t>Braille </a:t>
            </a:r>
            <a:r>
              <a:rPr lang="en-US" dirty="0" err="1"/>
              <a:t>eReader</a:t>
            </a:r>
            <a:endParaRPr lang="en-US" dirty="0"/>
          </a:p>
          <a:p>
            <a:endParaRPr lang="en-US" sz="800" dirty="0"/>
          </a:p>
          <a:p>
            <a:r>
              <a:rPr lang="en-US" dirty="0"/>
              <a:t>Synthetic speech</a:t>
            </a:r>
          </a:p>
          <a:p>
            <a:endParaRPr lang="en-US" sz="800" dirty="0"/>
          </a:p>
          <a:p>
            <a:r>
              <a:rPr lang="en-US" dirty="0"/>
              <a:t>Mobile Virtual Network Enabler (MVNE)</a:t>
            </a:r>
          </a:p>
          <a:p>
            <a:endParaRPr lang="en-US" sz="800" dirty="0"/>
          </a:p>
          <a:p>
            <a:r>
              <a:rPr lang="en-US" dirty="0"/>
              <a:t>Duplication </a:t>
            </a:r>
            <a:r>
              <a:rPr lang="en-US" dirty="0" smtClean="0"/>
              <a:t>on Demand </a:t>
            </a:r>
            <a:r>
              <a:rPr lang="en-US" dirty="0"/>
              <a:t>with WebREADS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1E3CE-0580-D447-A4BA-78704079DE2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4860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What’s ahead: 12 months</a:t>
            </a:r>
          </a:p>
          <a:p>
            <a:endParaRPr lang="en-US" dirty="0"/>
          </a:p>
          <a:p>
            <a:r>
              <a:rPr lang="en-US" dirty="0"/>
              <a:t>Results of Accenture studies </a:t>
            </a:r>
          </a:p>
          <a:p>
            <a:endParaRPr lang="en-US" sz="800" dirty="0"/>
          </a:p>
          <a:p>
            <a:r>
              <a:rPr lang="en-US" dirty="0"/>
              <a:t>Results of pilots</a:t>
            </a:r>
          </a:p>
          <a:p>
            <a:endParaRPr lang="en-US" sz="800" dirty="0"/>
          </a:p>
          <a:p>
            <a:r>
              <a:rPr lang="en-US" dirty="0"/>
              <a:t>More titles to </a:t>
            </a:r>
            <a:r>
              <a:rPr lang="en-US" dirty="0" smtClean="0"/>
              <a:t>on </a:t>
            </a:r>
            <a:r>
              <a:rPr lang="en-US" dirty="0"/>
              <a:t>BARD</a:t>
            </a:r>
          </a:p>
          <a:p>
            <a:endParaRPr lang="en-US" sz="800" dirty="0"/>
          </a:p>
          <a:p>
            <a:r>
              <a:rPr lang="en-US" dirty="0"/>
              <a:t>Decisions about next-generation digital player</a:t>
            </a:r>
          </a:p>
          <a:p>
            <a:endParaRPr lang="en-US" sz="800" dirty="0"/>
          </a:p>
          <a:p>
            <a:r>
              <a:rPr lang="en-US" dirty="0"/>
              <a:t>Nationwide TV/radio/online ad campaign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1E3CE-0580-D447-A4BA-78704079DE2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26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>
                <a:latin typeface="Cambria"/>
                <a:cs typeface="Cambria"/>
              </a:rPr>
              <a:t>IFLA/LPD</a:t>
            </a:r>
          </a:p>
          <a:p>
            <a:r>
              <a:rPr lang="en-US" dirty="0">
                <a:latin typeface="Cambria"/>
                <a:cs typeface="Cambria"/>
              </a:rPr>
              <a:t>International Federal of Library Associations and Institutions</a:t>
            </a:r>
          </a:p>
          <a:p>
            <a:r>
              <a:rPr lang="en-US" dirty="0">
                <a:latin typeface="Cambria"/>
                <a:cs typeface="Cambria"/>
              </a:rPr>
              <a:t>Standing Committee on Libraries Serving Persons with Print </a:t>
            </a:r>
            <a:r>
              <a:rPr lang="en-US" dirty="0" smtClean="0">
                <a:latin typeface="Cambria"/>
                <a:cs typeface="Cambria"/>
              </a:rPr>
              <a:t>Disabilities</a:t>
            </a:r>
          </a:p>
          <a:p>
            <a:endParaRPr lang="en-US" dirty="0">
              <a:latin typeface="Cambria"/>
              <a:cs typeface="Cambria"/>
            </a:endParaRPr>
          </a:p>
          <a:p>
            <a:r>
              <a:rPr lang="en-US" dirty="0" smtClean="0">
                <a:latin typeface="Cambria"/>
                <a:cs typeface="Cambria"/>
              </a:rPr>
              <a:t>Karen Keninger, Chair, 2015-2017</a:t>
            </a:r>
          </a:p>
          <a:p>
            <a:endParaRPr lang="en-US" dirty="0">
              <a:latin typeface="Cambria"/>
              <a:cs typeface="Cambria"/>
            </a:endParaRPr>
          </a:p>
          <a:p>
            <a:r>
              <a:rPr lang="en-US" dirty="0" smtClean="0">
                <a:latin typeface="Cambria"/>
                <a:cs typeface="Cambria"/>
              </a:rPr>
              <a:t>(IFLA logo dissolves into view at bottom of slide)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1E3CE-0580-D447-A4BA-78704079DE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734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What’s ahead: 1 to 3 years</a:t>
            </a:r>
          </a:p>
          <a:p>
            <a:endParaRPr lang="en-US" dirty="0"/>
          </a:p>
          <a:p>
            <a:r>
              <a:rPr lang="en-US" dirty="0"/>
              <a:t>Braille </a:t>
            </a:r>
            <a:r>
              <a:rPr lang="en-US" dirty="0" err="1"/>
              <a:t>eReader</a:t>
            </a:r>
            <a:r>
              <a:rPr lang="en-US" dirty="0"/>
              <a:t> implementation</a:t>
            </a:r>
          </a:p>
          <a:p>
            <a:endParaRPr lang="en-US" sz="800" dirty="0"/>
          </a:p>
          <a:p>
            <a:r>
              <a:rPr lang="en-US" dirty="0"/>
              <a:t>Introduction of next-generation digital player</a:t>
            </a:r>
          </a:p>
          <a:p>
            <a:endParaRPr lang="en-US" sz="800" dirty="0"/>
          </a:p>
          <a:p>
            <a:r>
              <a:rPr lang="en-US" dirty="0"/>
              <a:t>Expansion of patron base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1E3CE-0580-D447-A4BA-78704079DE2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252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What’s ahead: 3 to 6 years</a:t>
            </a:r>
          </a:p>
          <a:p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Paradigm shift in delivery methods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Option for </a:t>
            </a:r>
            <a:r>
              <a:rPr lang="en-US" dirty="0" err="1"/>
              <a:t>shelfless</a:t>
            </a:r>
            <a:r>
              <a:rPr lang="en-US" dirty="0"/>
              <a:t> library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Decreased need for materials handling at network libraries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Increased need for technical support at network libraries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Increased importance of reader advisory work at network libraries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1E3CE-0580-D447-A4BA-78704079DE2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829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NLS Open Forum</a:t>
            </a:r>
          </a:p>
          <a:p>
            <a:r>
              <a:rPr lang="en-US" dirty="0" smtClean="0"/>
              <a:t>4:45-5:30 p.m.</a:t>
            </a:r>
          </a:p>
          <a:p>
            <a:r>
              <a:rPr lang="en-US" dirty="0" smtClean="0"/>
              <a:t>Questions </a:t>
            </a:r>
          </a:p>
          <a:p>
            <a:r>
              <a:rPr lang="en-US" dirty="0" smtClean="0"/>
              <a:t>Answers</a:t>
            </a:r>
          </a:p>
          <a:p>
            <a:r>
              <a:rPr lang="en-US" dirty="0" smtClean="0"/>
              <a:t>Discussion</a:t>
            </a:r>
          </a:p>
          <a:p>
            <a:endParaRPr lang="en-US" dirty="0"/>
          </a:p>
          <a:p>
            <a:r>
              <a:rPr lang="en-US" dirty="0" smtClean="0"/>
              <a:t>(Top of screen has NLS logo banner. Bottom of screen has That All May Read flying-book banner.)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1E3CE-0580-D447-A4BA-78704079DE2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510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mission of IFLA/LPD is to advocate for library services that are </a:t>
            </a:r>
            <a:r>
              <a:rPr lang="en-US" sz="1400" b="1" dirty="0">
                <a:solidFill>
                  <a:srgbClr val="336600"/>
                </a:solidFill>
              </a:rPr>
              <a:t>equitable and accessible </a:t>
            </a:r>
            <a:r>
              <a:rPr lang="en-US" dirty="0"/>
              <a:t>for persons with a print disability.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IFLA/LPD’s mission is supported by the United Nations Convention on the Rights of Persons with Disabilities, which holds that </a:t>
            </a:r>
            <a:r>
              <a:rPr lang="en-US" b="1" dirty="0" smtClean="0">
                <a:solidFill>
                  <a:srgbClr val="336600"/>
                </a:solidFill>
              </a:rPr>
              <a:t>print </a:t>
            </a:r>
            <a:r>
              <a:rPr lang="en-US" b="1" dirty="0">
                <a:solidFill>
                  <a:srgbClr val="336600"/>
                </a:solidFill>
              </a:rPr>
              <a:t>disabled people have the right to equal access to books, knowledge and information at the same time, cost and quality as everyone else</a:t>
            </a:r>
            <a:r>
              <a:rPr lang="en-US" b="1" dirty="0"/>
              <a:t>.</a:t>
            </a:r>
            <a:endParaRPr lang="en-US" dirty="0"/>
          </a:p>
          <a:p>
            <a:endParaRPr lang="en-US" dirty="0"/>
          </a:p>
          <a:p>
            <a:r>
              <a:rPr lang="en-US" dirty="0"/>
              <a:t>As of today </a:t>
            </a:r>
            <a:r>
              <a:rPr lang="en-US" sz="1400" b="1" dirty="0">
                <a:solidFill>
                  <a:srgbClr val="336600"/>
                </a:solidFill>
              </a:rPr>
              <a:t>only 5 percent </a:t>
            </a:r>
            <a:r>
              <a:rPr lang="en-US" dirty="0"/>
              <a:t>of the world's published information is fully accessible to persons with a print disability.</a:t>
            </a:r>
          </a:p>
          <a:p>
            <a:endParaRPr lang="en-US" dirty="0" smtClean="0"/>
          </a:p>
          <a:p>
            <a:r>
              <a:rPr lang="en-US" dirty="0" smtClean="0"/>
              <a:t>(Each sentence dissolves into view in sequence)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1E3CE-0580-D447-A4BA-78704079DE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10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 </a:t>
            </a:r>
          </a:p>
          <a:p>
            <a:r>
              <a:rPr lang="en-US" dirty="0" smtClean="0"/>
              <a:t>IFLA/LPD Goals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Establish </a:t>
            </a:r>
            <a:r>
              <a:rPr lang="en-US" dirty="0"/>
              <a:t>a global </a:t>
            </a:r>
            <a:r>
              <a:rPr lang="en-US" dirty="0" smtClean="0"/>
              <a:t>library </a:t>
            </a:r>
            <a:r>
              <a:rPr lang="en-US" dirty="0"/>
              <a:t>of accessible material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Influence international policy on access to knowledge and information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Establish and support </a:t>
            </a:r>
            <a:r>
              <a:rPr lang="en-US" dirty="0" smtClean="0"/>
              <a:t>best practice guidelines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Raise </a:t>
            </a:r>
            <a:r>
              <a:rPr lang="en-US" dirty="0"/>
              <a:t>the profile of LPD and accessible library services within the library community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Promote the Marrakesh Treaty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1E3CE-0580-D447-A4BA-78704079DE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699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IFLA/LPD’s Membership is Worldwide</a:t>
            </a:r>
          </a:p>
          <a:p>
            <a:endParaRPr lang="en-US" dirty="0"/>
          </a:p>
          <a:p>
            <a:r>
              <a:rPr lang="en-US" dirty="0"/>
              <a:t>Argentina; Chile, Australia; Norway, Sweden, Finland, Russia, Belgium, Egypt, Netherlands; South Africa; France, Japan </a:t>
            </a:r>
          </a:p>
          <a:p>
            <a:endParaRPr lang="en-US" dirty="0" smtClean="0"/>
          </a:p>
          <a:p>
            <a:r>
              <a:rPr lang="en-US" dirty="0" smtClean="0"/>
              <a:t>(Spinning globe floats into view and the names of countries, grouped by region, dissolve into view.)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1E3CE-0580-D447-A4BA-78704079DE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00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5791"/>
            <a:ext cx="5486400" cy="4414177"/>
          </a:xfrm>
        </p:spPr>
        <p:txBody>
          <a:bodyPr/>
          <a:lstStyle/>
          <a:p>
            <a:r>
              <a:rPr lang="en-US" dirty="0" smtClean="0"/>
              <a:t>Share</a:t>
            </a:r>
          </a:p>
          <a:p>
            <a:r>
              <a:rPr lang="en-US" dirty="0" smtClean="0"/>
              <a:t>Promote</a:t>
            </a:r>
          </a:p>
          <a:p>
            <a:r>
              <a:rPr lang="en-US" dirty="0" smtClean="0"/>
              <a:t>Collaborate</a:t>
            </a:r>
          </a:p>
          <a:p>
            <a:r>
              <a:rPr lang="en-US" dirty="0" smtClean="0"/>
              <a:t>Liaise </a:t>
            </a:r>
          </a:p>
          <a:p>
            <a:r>
              <a:rPr lang="en-US" dirty="0" smtClean="0"/>
              <a:t>Present</a:t>
            </a:r>
          </a:p>
          <a:p>
            <a:r>
              <a:rPr lang="en-US" dirty="0" smtClean="0"/>
              <a:t>(Words dissolve into view, one after the other)</a:t>
            </a:r>
          </a:p>
          <a:p>
            <a:endParaRPr lang="en-US" dirty="0"/>
          </a:p>
          <a:p>
            <a:r>
              <a:rPr lang="en-US" dirty="0" smtClean="0"/>
              <a:t>Text in script: </a:t>
            </a:r>
          </a:p>
          <a:p>
            <a:r>
              <a:rPr lang="en-US" dirty="0" smtClean="0"/>
              <a:t>IFLA/LPD Activities</a:t>
            </a:r>
          </a:p>
          <a:p>
            <a:r>
              <a:rPr lang="en-US" dirty="0"/>
              <a:t>Share information through listserv </a:t>
            </a:r>
          </a:p>
          <a:p>
            <a:r>
              <a:rPr lang="en-US" dirty="0"/>
              <a:t>Share information in 3 in-person meetings/year</a:t>
            </a:r>
          </a:p>
          <a:p>
            <a:r>
              <a:rPr lang="en-US" dirty="0"/>
              <a:t>Share information across borders through satellite conferences </a:t>
            </a:r>
          </a:p>
          <a:p>
            <a:r>
              <a:rPr lang="en-US" dirty="0"/>
              <a:t>Collaborate on guidelines for service</a:t>
            </a:r>
          </a:p>
          <a:p>
            <a:r>
              <a:rPr lang="en-US" dirty="0"/>
              <a:t>Promote the Marrakesh treaty through statements and symposia</a:t>
            </a:r>
          </a:p>
          <a:p>
            <a:r>
              <a:rPr lang="en-US" dirty="0"/>
              <a:t>Liaise with Daisy, the Accessible Book Consortium, and other relevant organizations</a:t>
            </a:r>
          </a:p>
          <a:p>
            <a:r>
              <a:rPr lang="en-US" dirty="0"/>
              <a:t>Present a program at annual world Library Information Congress (WLIC)</a:t>
            </a:r>
          </a:p>
          <a:p>
            <a:r>
              <a:rPr lang="en-US" dirty="0"/>
              <a:t> 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1E3CE-0580-D447-A4BA-78704079DE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331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Join the </a:t>
            </a:r>
            <a:r>
              <a:rPr lang="en-US" dirty="0" smtClean="0"/>
              <a:t>conversation! </a:t>
            </a:r>
          </a:p>
          <a:p>
            <a:r>
              <a:rPr lang="en-US" dirty="0" smtClean="0"/>
              <a:t>www.ifla.org/lpd</a:t>
            </a:r>
          </a:p>
          <a:p>
            <a:r>
              <a:rPr lang="en-US" dirty="0" smtClean="0"/>
              <a:t>www.ifla.org/lpd/mailing-lists</a:t>
            </a:r>
          </a:p>
          <a:p>
            <a:r>
              <a:rPr lang="en-US" dirty="0" smtClean="0"/>
              <a:t>www.facebook.com/iflalpd</a:t>
            </a:r>
          </a:p>
          <a:p>
            <a:endParaRPr lang="en-US" dirty="0"/>
          </a:p>
          <a:p>
            <a:r>
              <a:rPr lang="en-US" dirty="0" smtClean="0"/>
              <a:t>(IFLA logo on screen)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1E3CE-0580-D447-A4BA-78704079DE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946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Marrakesh: The road to implementation</a:t>
            </a:r>
          </a:p>
          <a:p>
            <a:endParaRPr lang="en-US" dirty="0"/>
          </a:p>
          <a:p>
            <a:r>
              <a:rPr lang="en-US" dirty="0" smtClean="0"/>
              <a:t>(Graphic display of first page of Marrakesh treaty)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1E3CE-0580-D447-A4BA-78704079DE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081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May 15 Kyrgyzstan became the 28</a:t>
            </a:r>
            <a:r>
              <a:rPr lang="en-US" baseline="30000" dirty="0"/>
              <a:t> </a:t>
            </a:r>
            <a:r>
              <a:rPr lang="en-US" baseline="30000" dirty="0" err="1" smtClean="0"/>
              <a:t>th</a:t>
            </a:r>
            <a:r>
              <a:rPr lang="en-US" dirty="0" smtClean="0"/>
              <a:t> country to ratify the treaty.</a:t>
            </a:r>
          </a:p>
          <a:p>
            <a:r>
              <a:rPr lang="en-US" dirty="0" smtClean="0"/>
              <a:t>The European Union is expected to ratify this summer.</a:t>
            </a:r>
          </a:p>
          <a:p>
            <a:endParaRPr lang="en-US" dirty="0"/>
          </a:p>
          <a:p>
            <a:r>
              <a:rPr lang="en-US" dirty="0" smtClean="0"/>
              <a:t>(Graphics of two globes with arrows pointing to Kyrgyzstan and the EU.)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1E3CE-0580-D447-A4BA-78704079DE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504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13309" y="6437967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1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469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C5B24-2A17-0443-A07A-93D0CA036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056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3309" y="636252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C5B24-2A17-0443-A07A-93D0CA0365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1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kern="1200" cap="none" spc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1959372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mbria"/>
                <a:cs typeface="Cambria"/>
              </a:rPr>
              <a:t>Library Services to </a:t>
            </a:r>
            <a:endParaRPr lang="en-US" sz="3600" b="1" dirty="0" smtClean="0">
              <a:latin typeface="Cambria"/>
              <a:cs typeface="Cambria"/>
            </a:endParaRPr>
          </a:p>
          <a:p>
            <a:pPr algn="ctr"/>
            <a:r>
              <a:rPr lang="en-US" sz="3600" b="1" dirty="0" smtClean="0">
                <a:latin typeface="Cambria"/>
                <a:cs typeface="Cambria"/>
              </a:rPr>
              <a:t>People </a:t>
            </a:r>
            <a:r>
              <a:rPr lang="en-US" sz="3600" b="1" dirty="0">
                <a:latin typeface="Cambria"/>
                <a:cs typeface="Cambria"/>
              </a:rPr>
              <a:t>With Print </a:t>
            </a:r>
            <a:r>
              <a:rPr lang="en-US" sz="3600" b="1" dirty="0" smtClean="0">
                <a:latin typeface="Cambria"/>
                <a:cs typeface="Cambria"/>
              </a:rPr>
              <a:t>Disabilities: </a:t>
            </a:r>
          </a:p>
          <a:p>
            <a:pPr algn="ctr"/>
            <a:r>
              <a:rPr lang="en-US" sz="3600" b="1" dirty="0" smtClean="0">
                <a:latin typeface="Cambria"/>
                <a:cs typeface="Cambria"/>
              </a:rPr>
              <a:t>Today </a:t>
            </a:r>
            <a:r>
              <a:rPr lang="en-US" sz="3600" b="1" dirty="0">
                <a:latin typeface="Cambria"/>
                <a:cs typeface="Cambria"/>
              </a:rPr>
              <a:t>and </a:t>
            </a:r>
            <a:r>
              <a:rPr lang="en-US" sz="3600" b="1" dirty="0" smtClean="0">
                <a:latin typeface="Cambria"/>
                <a:cs typeface="Cambria"/>
              </a:rPr>
              <a:t>Tomorrow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7610" y="6391196"/>
            <a:ext cx="6290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cs typeface="Cambria"/>
              </a:rPr>
              <a:t>Karen Keninger, director, NLS</a:t>
            </a:r>
            <a:endParaRPr lang="en-US" dirty="0">
              <a:cs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1296" y="6380430"/>
            <a:ext cx="1775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cs typeface="Cambria"/>
              </a:rPr>
              <a:t>June 6, 2017</a:t>
            </a:r>
            <a:endParaRPr lang="en-US" dirty="0">
              <a:cs typeface="Cambri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59780" y="3932773"/>
            <a:ext cx="48244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Presentation to the 2017 </a:t>
            </a:r>
            <a:r>
              <a:rPr lang="en-US" dirty="0"/>
              <a:t>Midlands/Northern </a:t>
            </a:r>
            <a:r>
              <a:rPr lang="en-US" dirty="0" smtClean="0"/>
              <a:t>Conference of </a:t>
            </a:r>
            <a:r>
              <a:rPr lang="en-US" dirty="0"/>
              <a:t>Libraries for the Blind and Physically </a:t>
            </a:r>
            <a:r>
              <a:rPr lang="en-US" dirty="0" smtClean="0"/>
              <a:t>Handicapped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Ann Arbor, Michigan</a:t>
            </a:r>
            <a:endParaRPr lang="en-US" dirty="0"/>
          </a:p>
          <a:p>
            <a:endParaRPr lang="en-US" b="1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" y="-9526"/>
            <a:ext cx="9235440" cy="91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70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C5B24-2A17-0443-A07A-93D0CA0365E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42950" y="617518"/>
            <a:ext cx="7619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ambria"/>
                <a:cs typeface="Cambria"/>
              </a:rPr>
              <a:t>In the U.S., the Marrakesh Treaty would expand eligibility under the Chafee Amendment</a:t>
            </a:r>
            <a:endParaRPr lang="en-US" sz="2800" b="1" dirty="0">
              <a:latin typeface="Cambria"/>
              <a:cs typeface="Cambri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7806" y="2631043"/>
            <a:ext cx="718319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006600"/>
                </a:solidFill>
              </a:rPr>
              <a:t>beneficiary person </a:t>
            </a:r>
            <a:r>
              <a:rPr lang="en-US" dirty="0"/>
              <a:t>is a person who</a:t>
            </a:r>
            <a:r>
              <a:rPr lang="en-US" dirty="0" smtClean="0"/>
              <a:t>:</a:t>
            </a:r>
          </a:p>
          <a:p>
            <a:endParaRPr lang="en-US" sz="1000" dirty="0"/>
          </a:p>
          <a:p>
            <a:pPr marL="342900" lvl="0" indent="-342900" eaLnBrk="0" hangingPunct="0">
              <a:buAutoNum type="alphaLcParenBoth"/>
            </a:pPr>
            <a:r>
              <a:rPr lang="en-US" dirty="0" smtClean="0"/>
              <a:t>is </a:t>
            </a:r>
            <a:r>
              <a:rPr lang="en-US" dirty="0"/>
              <a:t>blind</a:t>
            </a:r>
            <a:r>
              <a:rPr lang="en-US" dirty="0" smtClean="0"/>
              <a:t>;</a:t>
            </a:r>
          </a:p>
          <a:p>
            <a:pPr marL="342900" lvl="0" indent="-342900" eaLnBrk="0" hangingPunct="0">
              <a:buAutoNum type="alphaLcParenBoth"/>
            </a:pPr>
            <a:endParaRPr lang="en-US" sz="1000" dirty="0"/>
          </a:p>
          <a:p>
            <a:pPr lvl="0"/>
            <a:r>
              <a:rPr lang="en-US" dirty="0" smtClean="0"/>
              <a:t>(b) has </a:t>
            </a:r>
            <a:r>
              <a:rPr lang="en-US" dirty="0"/>
              <a:t>a visual impairment or a perceptual or reading disability which cannot be improved to give visual function substantially equivalent to that of a person who has no such impairment or disability and so is unable to read printed works to substantially the same degree as a person without an impairment or disability;  </a:t>
            </a:r>
            <a:r>
              <a:rPr lang="en-US" dirty="0" smtClean="0"/>
              <a:t>or</a:t>
            </a:r>
          </a:p>
          <a:p>
            <a:pPr lvl="0"/>
            <a:endParaRPr lang="en-US" sz="1000" dirty="0"/>
          </a:p>
          <a:p>
            <a:r>
              <a:rPr lang="en-US" dirty="0" smtClean="0"/>
              <a:t>(c) </a:t>
            </a:r>
            <a:r>
              <a:rPr lang="en-US" dirty="0"/>
              <a:t>is otherwise unable, through physical disability, to hold or manipulate a book or to focus or move the eyes to the extent that would be normally acceptable for reading; regardless of any other disabilities.</a:t>
            </a:r>
          </a:p>
          <a:p>
            <a:pPr eaLnBrk="0" hangingPunct="0"/>
            <a:r>
              <a:rPr lang="en-US" dirty="0"/>
              <a:t>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29389" y="2163632"/>
            <a:ext cx="3704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Article </a:t>
            </a:r>
            <a:r>
              <a:rPr lang="en-US" sz="2000" dirty="0" smtClean="0"/>
              <a:t>3:  </a:t>
            </a:r>
            <a:r>
              <a:rPr lang="en-US" sz="2000" dirty="0"/>
              <a:t>Beneficiary </a:t>
            </a:r>
            <a:r>
              <a:rPr lang="en-US" sz="2000" dirty="0" smtClean="0"/>
              <a:t>Persons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1654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C5B24-2A17-0443-A07A-93D0CA0365E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54580" y="486203"/>
            <a:ext cx="5684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"/>
                <a:cs typeface="Cambria"/>
              </a:rPr>
              <a:t>Developments and Trends at NLS</a:t>
            </a:r>
            <a:endParaRPr lang="en-US" sz="2800" b="1" dirty="0">
              <a:latin typeface="Cambria"/>
              <a:cs typeface="Cambri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3" y="1169274"/>
            <a:ext cx="3090031" cy="23774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409" y="1351407"/>
            <a:ext cx="3892905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1" y="3294888"/>
            <a:ext cx="4341249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13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C5B24-2A17-0443-A07A-93D0CA0365E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45180" y="667193"/>
            <a:ext cx="3036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Cambria"/>
                <a:cs typeface="Cambria"/>
              </a:rPr>
              <a:t>Priorities</a:t>
            </a:r>
            <a:endParaRPr lang="en-US" sz="4400" b="1" dirty="0">
              <a:latin typeface="Cambria"/>
              <a:cs typeface="Cambri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0626" y="1530593"/>
            <a:ext cx="677227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Maintain quality </a:t>
            </a:r>
            <a:r>
              <a:rPr lang="en-US" sz="3200" dirty="0"/>
              <a:t>of materials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Increase </a:t>
            </a:r>
            <a:r>
              <a:rPr lang="en-US" sz="3200" dirty="0"/>
              <a:t>number and scope of titles </a:t>
            </a:r>
            <a:r>
              <a:rPr lang="en-US" sz="3200" dirty="0" smtClean="0"/>
              <a:t>available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Leverage technology to improve patron </a:t>
            </a:r>
            <a:r>
              <a:rPr lang="en-US" sz="3200" dirty="0" smtClean="0"/>
              <a:t>experience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Increase number of patrons </a:t>
            </a:r>
            <a:r>
              <a:rPr lang="en-US" sz="3200" dirty="0" smtClean="0"/>
              <a:t>served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Modernize the NLS braille program to enhance </a:t>
            </a:r>
            <a:r>
              <a:rPr lang="en-US" sz="3200" dirty="0" smtClean="0"/>
              <a:t>literacy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8072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C5B24-2A17-0443-A07A-93D0CA0365E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58879" y="1330504"/>
            <a:ext cx="4876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Cambria"/>
                <a:cs typeface="Cambria"/>
              </a:rPr>
              <a:t>Goals: 1 to 3 years</a:t>
            </a:r>
            <a:endParaRPr lang="en-US" sz="4400" b="1" dirty="0">
              <a:latin typeface="Cambria"/>
              <a:cs typeface="Cambri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8879" y="2333625"/>
            <a:ext cx="462915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dirty="0" smtClean="0"/>
              <a:t> BARD Express</a:t>
            </a:r>
          </a:p>
          <a:p>
            <a:endParaRPr lang="en-US" sz="1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Duplication on Demand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260358" y="3700462"/>
            <a:ext cx="48833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Hardware that, when coupled with a library’s circulation system, will enable libraries to readily duplicate titles for their patrons. Libraries will then be able to choose their level of participation as they move toward a </a:t>
            </a:r>
            <a:r>
              <a:rPr lang="en-US" dirty="0" err="1"/>
              <a:t>shelfless</a:t>
            </a:r>
            <a:r>
              <a:rPr lang="en-US" dirty="0"/>
              <a:t> paradigm.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29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C5B24-2A17-0443-A07A-93D0CA0365E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38262" y="1323975"/>
            <a:ext cx="6067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Libraries will be </a:t>
            </a:r>
            <a:r>
              <a:rPr lang="en-US" sz="2400" b="1" dirty="0" smtClean="0">
                <a:solidFill>
                  <a:srgbClr val="006600"/>
                </a:solidFill>
              </a:rPr>
              <a:t>invited</a:t>
            </a:r>
            <a:r>
              <a:rPr lang="en-US" sz="2400" b="1" dirty="0" smtClean="0"/>
              <a:t> to participate in Duplication on Demand at any of four levels: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38275" y="2324100"/>
            <a:ext cx="58674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</a:t>
            </a:r>
            <a:r>
              <a:rPr lang="en-US" dirty="0" smtClean="0"/>
              <a:t>uplicate </a:t>
            </a:r>
            <a:r>
              <a:rPr lang="en-US" dirty="0"/>
              <a:t>copies of digital talking books for which NLS has not provided a physical </a:t>
            </a:r>
            <a:r>
              <a:rPr lang="en-US" dirty="0" smtClean="0"/>
              <a:t>copy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Duplicate</a:t>
            </a:r>
            <a:r>
              <a:rPr lang="en-US" dirty="0"/>
              <a:t>, when needed, copies of titles that are not available on their shelves (libraries maintain collections limited to the newest titles</a:t>
            </a:r>
            <a:r>
              <a:rPr lang="en-US" dirty="0" smtClean="0"/>
              <a:t>)</a:t>
            </a:r>
          </a:p>
          <a:p>
            <a:r>
              <a:rPr lang="en-US" sz="1000" dirty="0" smtClean="0"/>
              <a:t> </a:t>
            </a: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Opt </a:t>
            </a:r>
            <a:r>
              <a:rPr lang="en-US" dirty="0"/>
              <a:t>out of copy allotment for some new </a:t>
            </a:r>
            <a:r>
              <a:rPr lang="en-US" dirty="0" smtClean="0"/>
              <a:t>titles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 </a:t>
            </a:r>
            <a:r>
              <a:rPr lang="en-US" dirty="0"/>
              <a:t>longer maintain a collection but provide service by duplicating all titles on </a:t>
            </a:r>
            <a:r>
              <a:rPr lang="en-US" dirty="0" smtClean="0"/>
              <a:t>demand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08257" y="5429248"/>
            <a:ext cx="5527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Libraries </a:t>
            </a:r>
            <a:r>
              <a:rPr lang="en-US" sz="2400" b="1" dirty="0" smtClean="0">
                <a:solidFill>
                  <a:srgbClr val="006600"/>
                </a:solidFill>
              </a:rPr>
              <a:t>will not be required </a:t>
            </a:r>
            <a:r>
              <a:rPr lang="en-US" sz="2400" dirty="0" smtClean="0"/>
              <a:t>to participate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4766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C5B24-2A17-0443-A07A-93D0CA0365E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49827" y="2209898"/>
            <a:ext cx="4951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+mj-lt"/>
              </a:rPr>
              <a:t>Goals: 3 </a:t>
            </a:r>
            <a:r>
              <a:rPr lang="en-US" sz="4400" b="1" dirty="0">
                <a:latin typeface="+mj-lt"/>
              </a:rPr>
              <a:t>to 5 y</a:t>
            </a:r>
            <a:r>
              <a:rPr lang="en-US" sz="4400" b="1" dirty="0" smtClean="0">
                <a:latin typeface="+mj-lt"/>
              </a:rPr>
              <a:t>ears </a:t>
            </a:r>
            <a:endParaRPr lang="en-US" sz="4400" b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71864" y="3074589"/>
            <a:ext cx="346221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Braille </a:t>
            </a:r>
            <a:r>
              <a:rPr lang="en-US" sz="3200" dirty="0" err="1" smtClean="0"/>
              <a:t>eReaders</a:t>
            </a:r>
            <a:endParaRPr lang="en-US" sz="3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 smtClean="0"/>
              <a:t>eText</a:t>
            </a:r>
            <a:endParaRPr lang="en-US" sz="3200" dirty="0" smtClean="0"/>
          </a:p>
          <a:p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82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C5B24-2A17-0443-A07A-93D0CA0365E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29762" y="1547079"/>
            <a:ext cx="4788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Cambria"/>
                <a:cs typeface="Cambria"/>
              </a:rPr>
              <a:t>   Goals: 5+ years</a:t>
            </a:r>
            <a:endParaRPr lang="en-US" sz="4400" b="1" dirty="0">
              <a:latin typeface="Cambria"/>
              <a:cs typeface="Cambri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9761" y="2428875"/>
            <a:ext cx="583882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Next-generation digital player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Wireless delivery of books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9192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C5B24-2A17-0443-A07A-93D0CA0365E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45006" y="1243986"/>
            <a:ext cx="6027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2016 GAO Report on NLS</a:t>
            </a:r>
            <a:endParaRPr lang="en-US" sz="4400" b="1" dirty="0">
              <a:latin typeface="Cambria"/>
              <a:cs typeface="Cambri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8275" y="2266950"/>
            <a:ext cx="58293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What would be the impact on </a:t>
            </a:r>
            <a:r>
              <a:rPr lang="en-US" dirty="0"/>
              <a:t>NLS programs if </a:t>
            </a:r>
            <a:r>
              <a:rPr lang="en-US" b="1" dirty="0" smtClean="0">
                <a:solidFill>
                  <a:srgbClr val="006600"/>
                </a:solidFill>
              </a:rPr>
              <a:t>eligibility were expanded</a:t>
            </a:r>
            <a:r>
              <a:rPr lang="en-US" dirty="0" smtClean="0"/>
              <a:t> to included people with dyslexia and other perceptual </a:t>
            </a:r>
            <a:r>
              <a:rPr lang="en-US" dirty="0"/>
              <a:t>reading </a:t>
            </a:r>
            <a:r>
              <a:rPr lang="en-US" dirty="0" smtClean="0"/>
              <a:t>disabilities?</a:t>
            </a:r>
          </a:p>
          <a:p>
            <a:pPr lvl="0"/>
            <a:endParaRPr lang="en-US" sz="1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Should NLS </a:t>
            </a:r>
            <a:r>
              <a:rPr lang="en-US" b="1" dirty="0" smtClean="0">
                <a:solidFill>
                  <a:srgbClr val="006600"/>
                </a:solidFill>
              </a:rPr>
              <a:t>build or buy </a:t>
            </a:r>
            <a:r>
              <a:rPr lang="en-US" dirty="0" smtClean="0"/>
              <a:t>its next-generation digital player?</a:t>
            </a:r>
          </a:p>
          <a:p>
            <a:pPr lvl="0"/>
            <a:endParaRPr lang="en-US" sz="1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Would NLS patrons accept </a:t>
            </a:r>
            <a:r>
              <a:rPr lang="en-US" b="1" dirty="0" smtClean="0">
                <a:solidFill>
                  <a:srgbClr val="006600"/>
                </a:solidFill>
              </a:rPr>
              <a:t>synthesized speech</a:t>
            </a:r>
            <a:r>
              <a:rPr lang="en-US" dirty="0" smtClean="0"/>
              <a:t>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How can NLS document </a:t>
            </a:r>
            <a:r>
              <a:rPr lang="en-US" b="1" dirty="0" smtClean="0">
                <a:solidFill>
                  <a:srgbClr val="006600"/>
                </a:solidFill>
              </a:rPr>
              <a:t>the impact of its advertising </a:t>
            </a:r>
            <a:r>
              <a:rPr lang="en-US" dirty="0" smtClean="0"/>
              <a:t>on registrations?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Can the NLS authorizing legislation be changed to allow NLS to </a:t>
            </a:r>
            <a:r>
              <a:rPr lang="en-US" b="1" dirty="0" smtClean="0">
                <a:solidFill>
                  <a:srgbClr val="006600"/>
                </a:solidFill>
              </a:rPr>
              <a:t>provide braille </a:t>
            </a:r>
            <a:r>
              <a:rPr lang="en-US" b="1" dirty="0" err="1" smtClean="0">
                <a:solidFill>
                  <a:srgbClr val="006600"/>
                </a:solidFill>
              </a:rPr>
              <a:t>eReaders</a:t>
            </a:r>
            <a:r>
              <a:rPr lang="en-US" b="1" dirty="0" smtClean="0">
                <a:solidFill>
                  <a:srgbClr val="006600"/>
                </a:solidFill>
              </a:rPr>
              <a:t> </a:t>
            </a:r>
            <a:r>
              <a:rPr lang="en-US" dirty="0" smtClean="0"/>
              <a:t>to patrons?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17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C5B24-2A17-0443-A07A-93D0CA0365E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14665" y="1040309"/>
            <a:ext cx="47986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Cambria"/>
                <a:cs typeface="Cambria"/>
              </a:rPr>
              <a:t>NLS Pilot Projects</a:t>
            </a:r>
            <a:endParaRPr lang="en-US" sz="4400" b="1" dirty="0">
              <a:latin typeface="Cambria"/>
              <a:cs typeface="Cambri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0762" y="1990725"/>
            <a:ext cx="588645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Braille </a:t>
            </a:r>
            <a:r>
              <a:rPr lang="en-US" sz="3200" dirty="0" err="1" smtClean="0"/>
              <a:t>eReader</a:t>
            </a:r>
            <a:endParaRPr lang="en-US" sz="3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Synthetic </a:t>
            </a:r>
            <a:r>
              <a:rPr lang="en-US" sz="3200" dirty="0" smtClean="0"/>
              <a:t>speech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Mobile Virtual Network Enabler (MVNE</a:t>
            </a:r>
            <a:r>
              <a:rPr lang="en-US" sz="3200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Duplication </a:t>
            </a:r>
            <a:r>
              <a:rPr lang="en-US" sz="3200" dirty="0" smtClean="0"/>
              <a:t>on </a:t>
            </a:r>
            <a:r>
              <a:rPr lang="en-US" sz="3200" dirty="0"/>
              <a:t>Demand with WebREADS</a:t>
            </a:r>
          </a:p>
        </p:txBody>
      </p:sp>
    </p:spTree>
    <p:extLst>
      <p:ext uri="{BB962C8B-B14F-4D97-AF65-F5344CB8AC3E}">
        <p14:creationId xmlns:p14="http://schemas.microsoft.com/office/powerpoint/2010/main" val="157923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C5B24-2A17-0443-A07A-93D0CA0365E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54013" y="745708"/>
            <a:ext cx="6905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Cambria"/>
                <a:cs typeface="Cambria"/>
              </a:rPr>
              <a:t>What’s ahead: 12 months</a:t>
            </a:r>
            <a:endParaRPr lang="en-US" sz="4400" b="1" dirty="0">
              <a:latin typeface="Cambria"/>
              <a:cs typeface="Cambri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88110" y="1581824"/>
            <a:ext cx="643743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Results of Accenture studies </a:t>
            </a:r>
            <a:endParaRPr lang="en-US" sz="3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Results of </a:t>
            </a:r>
            <a:r>
              <a:rPr lang="en-US" sz="3200" dirty="0" smtClean="0"/>
              <a:t>pilots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More titles </a:t>
            </a:r>
            <a:r>
              <a:rPr lang="en-US" sz="3200" dirty="0" smtClean="0"/>
              <a:t>on BARD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Decisions about </a:t>
            </a:r>
            <a:r>
              <a:rPr lang="en-US" sz="3200" dirty="0" smtClean="0"/>
              <a:t>next-generation digital player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Nationwide </a:t>
            </a:r>
            <a:r>
              <a:rPr lang="en-US" sz="3200" dirty="0" smtClean="0"/>
              <a:t>TV/radio/online ad campaign</a:t>
            </a:r>
            <a:endParaRPr lang="en-US" sz="3200" dirty="0"/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36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C5B24-2A17-0443-A07A-93D0CA0365E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14766" y="1211455"/>
            <a:ext cx="685117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ambria"/>
                <a:cs typeface="Cambria"/>
              </a:rPr>
              <a:t>IFLA/LPD</a:t>
            </a:r>
          </a:p>
          <a:p>
            <a:pPr algn="ctr"/>
            <a:r>
              <a:rPr lang="en-US" sz="2400" b="1" dirty="0" smtClean="0">
                <a:latin typeface="Cambria"/>
                <a:cs typeface="Cambria"/>
              </a:rPr>
              <a:t>International Federation of Library Associations and Institutions</a:t>
            </a:r>
          </a:p>
          <a:p>
            <a:pPr algn="ctr"/>
            <a:r>
              <a:rPr lang="en-US" sz="2400" b="1" dirty="0" smtClean="0">
                <a:latin typeface="Cambria"/>
                <a:cs typeface="Cambria"/>
              </a:rPr>
              <a:t>Standing Committee on Libraries Serving Persons with Print Disabilities</a:t>
            </a:r>
            <a:endParaRPr lang="en-US" sz="2400" b="1" dirty="0">
              <a:latin typeface="Cambria"/>
              <a:cs typeface="Cambri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61679" y="3699694"/>
            <a:ext cx="3452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Karen Keninger, Chair, </a:t>
            </a:r>
            <a:r>
              <a:rPr lang="en-US" dirty="0"/>
              <a:t>2015–2017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815" y="4435027"/>
            <a:ext cx="1312607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42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C5B24-2A17-0443-A07A-93D0CA0365E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83054" y="1118077"/>
            <a:ext cx="68846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Cambria"/>
                <a:cs typeface="Cambria"/>
              </a:rPr>
              <a:t>What’s ahead: </a:t>
            </a:r>
            <a:r>
              <a:rPr lang="en-US" sz="4400" b="1" dirty="0" smtClean="0">
                <a:latin typeface="Cambria"/>
                <a:cs typeface="Cambria"/>
              </a:rPr>
              <a:t>1 to 3 years</a:t>
            </a:r>
            <a:endParaRPr lang="en-US" sz="4400" b="1" dirty="0">
              <a:latin typeface="Cambria"/>
              <a:cs typeface="Cambri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58302" y="2114550"/>
            <a:ext cx="63341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Braille </a:t>
            </a:r>
            <a:r>
              <a:rPr lang="en-US" sz="3200" dirty="0" err="1"/>
              <a:t>eReader</a:t>
            </a:r>
            <a:r>
              <a:rPr lang="en-US" sz="3200" dirty="0"/>
              <a:t> </a:t>
            </a:r>
            <a:r>
              <a:rPr lang="en-US" sz="3200" dirty="0" smtClean="0"/>
              <a:t>implementation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Introduction of </a:t>
            </a:r>
            <a:r>
              <a:rPr lang="en-US" sz="3200" dirty="0" smtClean="0"/>
              <a:t>next-generation digital player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Expansion of patron base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0417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C5B24-2A17-0443-A07A-93D0CA0365E4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38339" y="693619"/>
            <a:ext cx="70055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Cambria"/>
                <a:cs typeface="Cambria"/>
              </a:rPr>
              <a:t>What’s ahead: </a:t>
            </a:r>
            <a:r>
              <a:rPr lang="en-US" sz="4400" b="1" dirty="0" smtClean="0">
                <a:latin typeface="Cambria"/>
                <a:cs typeface="Cambria"/>
              </a:rPr>
              <a:t>3 </a:t>
            </a:r>
            <a:r>
              <a:rPr lang="en-US" sz="4400" b="1" dirty="0">
                <a:latin typeface="Cambria"/>
                <a:cs typeface="Cambria"/>
              </a:rPr>
              <a:t>to </a:t>
            </a:r>
            <a:r>
              <a:rPr lang="en-US" sz="4400" b="1" dirty="0" smtClean="0">
                <a:latin typeface="Cambria"/>
                <a:cs typeface="Cambria"/>
              </a:rPr>
              <a:t>6 </a:t>
            </a:r>
            <a:r>
              <a:rPr lang="en-US" sz="4400" b="1" dirty="0">
                <a:latin typeface="Cambria"/>
                <a:cs typeface="Cambria"/>
              </a:rPr>
              <a:t>years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43024" y="1649770"/>
            <a:ext cx="6600825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Paradigm shift in delivery </a:t>
            </a:r>
            <a:r>
              <a:rPr lang="en-US" sz="3200" dirty="0" smtClean="0"/>
              <a:t>methods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Option for </a:t>
            </a:r>
            <a:r>
              <a:rPr lang="en-US" sz="3200" dirty="0" err="1"/>
              <a:t>shelfless</a:t>
            </a:r>
            <a:r>
              <a:rPr lang="en-US" sz="3200" dirty="0"/>
              <a:t> </a:t>
            </a:r>
            <a:r>
              <a:rPr lang="en-US" sz="3200" dirty="0" smtClean="0"/>
              <a:t>library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Decreased need for materials handling at network </a:t>
            </a:r>
            <a:r>
              <a:rPr lang="en-US" sz="3200" dirty="0" smtClean="0"/>
              <a:t>libraries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Increased need for technical support at network </a:t>
            </a:r>
            <a:r>
              <a:rPr lang="en-US" sz="3200" dirty="0" smtClean="0"/>
              <a:t>libraries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Increased importance of reader advisory work at network libraries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26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C5B24-2A17-0443-A07A-93D0CA0365E4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95425" y="1266791"/>
            <a:ext cx="56673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Cambria"/>
                <a:cs typeface="Cambria"/>
              </a:rPr>
              <a:t>NLS Open Forum</a:t>
            </a:r>
          </a:p>
          <a:p>
            <a:pPr algn="ctr"/>
            <a:endParaRPr lang="en-US" sz="1000" b="1" dirty="0" smtClean="0">
              <a:latin typeface="Cambria"/>
              <a:cs typeface="Cambria"/>
            </a:endParaRPr>
          </a:p>
          <a:p>
            <a:pPr algn="ctr"/>
            <a:r>
              <a:rPr lang="en-US" sz="3600" b="1" dirty="0" smtClean="0">
                <a:latin typeface="+mj-lt"/>
                <a:cs typeface="Cambria"/>
              </a:rPr>
              <a:t>4:45</a:t>
            </a:r>
            <a:r>
              <a:rPr lang="en-US" sz="3600" b="1" dirty="0" smtClean="0">
                <a:latin typeface="+mj-lt"/>
              </a:rPr>
              <a:t>–5:30 p.m.</a:t>
            </a:r>
            <a:endParaRPr lang="en-US" sz="2400" b="1" dirty="0">
              <a:latin typeface="Cambria"/>
              <a:cs typeface="Cambri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4384" y="3067048"/>
            <a:ext cx="2949455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smtClean="0"/>
              <a:t>Questions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smtClean="0"/>
              <a:t>Answers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smtClean="0"/>
              <a:t>Discussion </a:t>
            </a:r>
            <a:endParaRPr lang="en-US" sz="3600" b="1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35440" cy="9126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781" y="5653054"/>
            <a:ext cx="4226659" cy="106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06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C5B24-2A17-0443-A07A-93D0CA0365E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53452" y="1323941"/>
            <a:ext cx="77799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 mission of </a:t>
            </a:r>
            <a:r>
              <a:rPr lang="en-US" sz="2800" dirty="0" smtClean="0"/>
              <a:t>IFLA/LPD </a:t>
            </a:r>
            <a:r>
              <a:rPr lang="en-US" sz="2800" dirty="0"/>
              <a:t>is to advocate for library services that are </a:t>
            </a:r>
            <a:r>
              <a:rPr lang="en-US" sz="3200" b="1" dirty="0">
                <a:solidFill>
                  <a:srgbClr val="336600"/>
                </a:solidFill>
              </a:rPr>
              <a:t>equitable and accessible </a:t>
            </a:r>
            <a:r>
              <a:rPr lang="en-US" sz="2800" dirty="0"/>
              <a:t>for persons with a print disability.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52575" y="2999363"/>
            <a:ext cx="561974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IFLA/LPD’s mission is supported </a:t>
            </a:r>
            <a:r>
              <a:rPr lang="en-US" dirty="0"/>
              <a:t>by the United Nations Convention on the Rights of Persons with Disabilities, </a:t>
            </a:r>
            <a:r>
              <a:rPr lang="en-US" dirty="0" smtClean="0"/>
              <a:t>which holds that </a:t>
            </a:r>
            <a:br>
              <a:rPr lang="en-US" dirty="0" smtClean="0"/>
            </a:br>
            <a:r>
              <a:rPr lang="en-US" sz="2000" b="1" dirty="0" smtClean="0">
                <a:solidFill>
                  <a:srgbClr val="336600"/>
                </a:solidFill>
              </a:rPr>
              <a:t>print </a:t>
            </a:r>
            <a:r>
              <a:rPr lang="en-US" sz="2000" b="1" dirty="0">
                <a:solidFill>
                  <a:srgbClr val="336600"/>
                </a:solidFill>
              </a:rPr>
              <a:t>disabled people have the right to equal access to books, knowledge and information at the same time, cost and quality as everyone </a:t>
            </a:r>
            <a:r>
              <a:rPr lang="en-US" sz="2000" b="1" dirty="0" smtClean="0">
                <a:solidFill>
                  <a:srgbClr val="336600"/>
                </a:solidFill>
              </a:rPr>
              <a:t>else</a:t>
            </a:r>
            <a:r>
              <a:rPr lang="en-US" sz="2000" b="1" dirty="0" smtClean="0"/>
              <a:t>.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42975" y="5180915"/>
            <a:ext cx="73247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As of </a:t>
            </a:r>
            <a:r>
              <a:rPr lang="en-US" dirty="0"/>
              <a:t>today </a:t>
            </a:r>
            <a:r>
              <a:rPr lang="en-US" sz="2000" b="1" dirty="0">
                <a:solidFill>
                  <a:srgbClr val="336600"/>
                </a:solidFill>
              </a:rPr>
              <a:t>only </a:t>
            </a:r>
            <a:r>
              <a:rPr lang="en-US" sz="2000" b="1" dirty="0" smtClean="0">
                <a:solidFill>
                  <a:srgbClr val="336600"/>
                </a:solidFill>
              </a:rPr>
              <a:t>5 percent </a:t>
            </a:r>
            <a:r>
              <a:rPr lang="en-US" dirty="0"/>
              <a:t>of the world's published information is fully accessible to persons with a print disability.</a:t>
            </a:r>
          </a:p>
        </p:txBody>
      </p:sp>
    </p:spTree>
    <p:extLst>
      <p:ext uri="{BB962C8B-B14F-4D97-AF65-F5344CB8AC3E}">
        <p14:creationId xmlns:p14="http://schemas.microsoft.com/office/powerpoint/2010/main" val="151024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C5B24-2A17-0443-A07A-93D0CA0365E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92778" y="1373695"/>
            <a:ext cx="3474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mbria"/>
                <a:cs typeface="Cambria"/>
              </a:rPr>
              <a:t>IFLA/LPD Goals</a:t>
            </a:r>
            <a:endParaRPr lang="en-US" sz="3200" b="1" dirty="0">
              <a:latin typeface="Cambria"/>
              <a:cs typeface="Cambri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190750"/>
            <a:ext cx="7548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Establish a global </a:t>
            </a:r>
            <a:r>
              <a:rPr lang="en-US" sz="2400" dirty="0" smtClean="0"/>
              <a:t>library </a:t>
            </a:r>
            <a:r>
              <a:rPr lang="en-US" sz="2400" dirty="0"/>
              <a:t>of accessible </a:t>
            </a:r>
            <a:r>
              <a:rPr lang="en-US" sz="2400" dirty="0" smtClean="0"/>
              <a:t>material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1" y="2709386"/>
            <a:ext cx="7548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Influence international policy on access to knowledge and </a:t>
            </a:r>
            <a:r>
              <a:rPr lang="en-US" sz="2400" dirty="0" smtClean="0"/>
              <a:t>information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23926" y="3549908"/>
            <a:ext cx="6886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Establish and support best practice </a:t>
            </a:r>
            <a:r>
              <a:rPr lang="en-US" sz="2400" dirty="0" smtClean="0"/>
              <a:t>guidelines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4063275"/>
            <a:ext cx="7229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Raise the profile of LPD and accessible library services within the library </a:t>
            </a:r>
            <a:r>
              <a:rPr lang="en-US" sz="2400" dirty="0" smtClean="0"/>
              <a:t>community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914401" y="4930824"/>
            <a:ext cx="6486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Promote the Marrakesh </a:t>
            </a:r>
            <a:r>
              <a:rPr lang="en-US" sz="2400" dirty="0" smtClean="0"/>
              <a:t>Treaty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7057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C5B24-2A17-0443-A07A-93D0CA0365E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97405" y="771457"/>
            <a:ext cx="5532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mbria"/>
                <a:cs typeface="Cambria"/>
              </a:rPr>
              <a:t>IFLA/LPD’s Membership is Worldwide</a:t>
            </a:r>
            <a:endParaRPr lang="en-US" sz="2400" b="1" dirty="0">
              <a:latin typeface="Cambria"/>
              <a:cs typeface="Cambri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335" y="1804622"/>
            <a:ext cx="4023360" cy="40233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17886" y="4734608"/>
            <a:ext cx="1221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Argentina</a:t>
            </a:r>
          </a:p>
          <a:p>
            <a:r>
              <a:rPr lang="en-US" dirty="0" smtClean="0"/>
              <a:t>Chile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82729" y="1414667"/>
            <a:ext cx="1030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Finland </a:t>
            </a:r>
          </a:p>
          <a:p>
            <a:r>
              <a:rPr lang="en-US" dirty="0" smtClean="0"/>
              <a:t>Norway</a:t>
            </a:r>
          </a:p>
          <a:p>
            <a:r>
              <a:rPr lang="en-US" dirty="0" smtClean="0"/>
              <a:t>Sweden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229474" y="2153331"/>
            <a:ext cx="147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Russia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577012" y="2639599"/>
            <a:ext cx="1390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Belgium</a:t>
            </a:r>
          </a:p>
          <a:p>
            <a:r>
              <a:rPr lang="en-US" dirty="0" smtClean="0"/>
              <a:t>Netherlands</a:t>
            </a:r>
          </a:p>
          <a:p>
            <a:r>
              <a:rPr lang="en-US" dirty="0" smtClean="0"/>
              <a:t>France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577012" y="3747595"/>
            <a:ext cx="847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Egypt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86499" y="5057775"/>
            <a:ext cx="1428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South Africa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103253" y="3203122"/>
            <a:ext cx="739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Japan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23732" y="5666389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Australia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966732" y="2639599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89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C5B24-2A17-0443-A07A-93D0CA0365E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38299" y="790663"/>
            <a:ext cx="2314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Share</a:t>
            </a:r>
            <a:endParaRPr lang="en-US" sz="7200" dirty="0"/>
          </a:p>
        </p:txBody>
      </p:sp>
      <p:sp>
        <p:nvSpPr>
          <p:cNvPr id="6" name="TextBox 5"/>
          <p:cNvSpPr txBox="1"/>
          <p:nvPr/>
        </p:nvSpPr>
        <p:spPr>
          <a:xfrm>
            <a:off x="2286552" y="2783801"/>
            <a:ext cx="45267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Collaborate</a:t>
            </a:r>
            <a:endParaRPr lang="en-US" sz="7200" dirty="0"/>
          </a:p>
        </p:txBody>
      </p:sp>
      <p:sp>
        <p:nvSpPr>
          <p:cNvPr id="7" name="TextBox 6"/>
          <p:cNvSpPr txBox="1"/>
          <p:nvPr/>
        </p:nvSpPr>
        <p:spPr>
          <a:xfrm>
            <a:off x="4521991" y="1552753"/>
            <a:ext cx="3726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Promote</a:t>
            </a:r>
            <a:endParaRPr lang="en-US" sz="7200" dirty="0"/>
          </a:p>
        </p:txBody>
      </p:sp>
      <p:sp>
        <p:nvSpPr>
          <p:cNvPr id="8" name="TextBox 7"/>
          <p:cNvSpPr txBox="1"/>
          <p:nvPr/>
        </p:nvSpPr>
        <p:spPr>
          <a:xfrm>
            <a:off x="1257299" y="3982701"/>
            <a:ext cx="2505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Liaise</a:t>
            </a:r>
            <a:endParaRPr lang="en-US" sz="7200" dirty="0"/>
          </a:p>
        </p:txBody>
      </p:sp>
      <p:sp>
        <p:nvSpPr>
          <p:cNvPr id="9" name="TextBox 8"/>
          <p:cNvSpPr txBox="1"/>
          <p:nvPr/>
        </p:nvSpPr>
        <p:spPr>
          <a:xfrm>
            <a:off x="3952874" y="4715678"/>
            <a:ext cx="34885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Present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85257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C5B24-2A17-0443-A07A-93D0CA0365E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76538" y="975074"/>
            <a:ext cx="5329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Cambria"/>
                <a:cs typeface="Cambria"/>
              </a:rPr>
              <a:t>Join the conversation!</a:t>
            </a:r>
            <a:endParaRPr lang="en-US" sz="4000" b="1" dirty="0">
              <a:latin typeface="Cambria"/>
              <a:cs typeface="Cambri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5688" y="2028825"/>
            <a:ext cx="3481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www.ifla.org/lpd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02806" y="2809875"/>
            <a:ext cx="51195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www.ifla.org/lpd/mailing-lists</a:t>
            </a:r>
            <a:endParaRPr lang="en-US" sz="3200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53675" y="3566874"/>
            <a:ext cx="4774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www.facebook.com/iflalpd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012" y="4505399"/>
            <a:ext cx="1130159" cy="11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69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C5B24-2A17-0443-A07A-93D0CA0365E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66" t="12855" r="26910"/>
          <a:stretch/>
        </p:blipFill>
        <p:spPr>
          <a:xfrm>
            <a:off x="1186839" y="947757"/>
            <a:ext cx="6669334" cy="5394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RelaxedModerately"/>
            <a:lightRig rig="twoPt" dir="t">
              <a:rot lat="0" lon="0" rev="7200000"/>
            </a:lightRig>
          </a:scene3d>
          <a:sp3d z="88900"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60046" y="219075"/>
            <a:ext cx="8522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ambria"/>
                <a:cs typeface="Cambria"/>
              </a:rPr>
              <a:t>Marrakesh: </a:t>
            </a:r>
            <a:br>
              <a:rPr lang="en-US" sz="4000" b="1" dirty="0" smtClean="0">
                <a:latin typeface="Cambria"/>
                <a:cs typeface="Cambria"/>
              </a:rPr>
            </a:br>
            <a:r>
              <a:rPr lang="en-US" sz="4000" b="1" dirty="0" smtClean="0">
                <a:latin typeface="Cambria"/>
                <a:cs typeface="Cambria"/>
              </a:rPr>
              <a:t>The road to implementation</a:t>
            </a:r>
            <a:endParaRPr lang="en-US" sz="4000" b="1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85535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C5B24-2A17-0443-A07A-93D0CA0365E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42951" y="1091140"/>
            <a:ext cx="38527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On May 15 Kyrgyzstan became the 28th country to ratify the treaty</a:t>
            </a:r>
            <a:endParaRPr lang="en-US" sz="2800" b="1" dirty="0">
              <a:latin typeface="Cambria"/>
              <a:cs typeface="Cambri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59298"/>
            <a:ext cx="2381250" cy="238125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21231694">
            <a:off x="4575434" y="1467098"/>
            <a:ext cx="1392250" cy="518776"/>
          </a:xfrm>
          <a:prstGeom prst="rightArrow">
            <a:avLst>
              <a:gd name="adj1" fmla="val 46069"/>
              <a:gd name="adj2" fmla="val 50000"/>
            </a:avLst>
          </a:prstGeom>
          <a:solidFill>
            <a:srgbClr val="0099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33526" y="3676650"/>
            <a:ext cx="34396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European Union is expected to ratify this summer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40" y="3241387"/>
            <a:ext cx="2560320" cy="256032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10503310">
            <a:off x="2672701" y="4193507"/>
            <a:ext cx="1542809" cy="484632"/>
          </a:xfrm>
          <a:prstGeom prst="rightArrow">
            <a:avLst/>
          </a:prstGeom>
          <a:solidFill>
            <a:srgbClr val="0099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86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1854</TotalTime>
  <Words>1758</Words>
  <Application>Microsoft Macintosh PowerPoint</Application>
  <PresentationFormat>On-screen Show (4:3)</PresentationFormat>
  <Paragraphs>367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Cambria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Library of Congress</Company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Cindy Moore</dc:creator>
  <cp:lastModifiedBy>Microsoft Office User</cp:lastModifiedBy>
  <cp:revision>118</cp:revision>
  <cp:lastPrinted>2017-06-01T16:01:31Z</cp:lastPrinted>
  <dcterms:created xsi:type="dcterms:W3CDTF">2013-01-16T21:58:05Z</dcterms:created>
  <dcterms:modified xsi:type="dcterms:W3CDTF">2017-06-09T20:28:01Z</dcterms:modified>
</cp:coreProperties>
</file>