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384" r:id="rId3"/>
    <p:sldId id="423" r:id="rId4"/>
    <p:sldId id="404" r:id="rId5"/>
    <p:sldId id="385" r:id="rId6"/>
    <p:sldId id="501" r:id="rId7"/>
    <p:sldId id="386" r:id="rId8"/>
    <p:sldId id="464" r:id="rId9"/>
    <p:sldId id="511" r:id="rId10"/>
    <p:sldId id="512" r:id="rId11"/>
    <p:sldId id="513" r:id="rId12"/>
    <p:sldId id="514" r:id="rId13"/>
    <p:sldId id="515" r:id="rId14"/>
    <p:sldId id="524" r:id="rId15"/>
    <p:sldId id="474" r:id="rId16"/>
    <p:sldId id="473" r:id="rId17"/>
    <p:sldId id="521" r:id="rId18"/>
    <p:sldId id="523" r:id="rId19"/>
    <p:sldId id="522" r:id="rId20"/>
    <p:sldId id="482" r:id="rId21"/>
    <p:sldId id="525" r:id="rId22"/>
    <p:sldId id="526" r:id="rId23"/>
    <p:sldId id="527" r:id="rId24"/>
    <p:sldId id="504" r:id="rId25"/>
  </p:sldIdLst>
  <p:sldSz cx="9144000" cy="6858000" type="overhead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FC033B-AAF1-8742-9D52-BFCAF7462392}">
          <p14:sldIdLst>
            <p14:sldId id="256"/>
            <p14:sldId id="384"/>
            <p14:sldId id="423"/>
            <p14:sldId id="404"/>
            <p14:sldId id="385"/>
            <p14:sldId id="501"/>
            <p14:sldId id="386"/>
            <p14:sldId id="464"/>
          </p14:sldIdLst>
        </p14:section>
        <p14:section name="History, Service, etc" id="{0CC3AAAA-7E12-B142-B56F-71551C7AD9C5}">
          <p14:sldIdLst>
            <p14:sldId id="511"/>
            <p14:sldId id="512"/>
            <p14:sldId id="513"/>
            <p14:sldId id="514"/>
            <p14:sldId id="515"/>
            <p14:sldId id="524"/>
            <p14:sldId id="474"/>
            <p14:sldId id="473"/>
            <p14:sldId id="521"/>
            <p14:sldId id="523"/>
            <p14:sldId id="522"/>
            <p14:sldId id="482"/>
            <p14:sldId id="525"/>
            <p14:sldId id="526"/>
            <p14:sldId id="527"/>
            <p14:sldId id="5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Furlough" initials="M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C2F"/>
    <a:srgbClr val="00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94" autoAdjust="0"/>
    <p:restoredTop sz="83054" autoAdjust="0"/>
  </p:normalViewPr>
  <p:slideViewPr>
    <p:cSldViewPr snapToGrid="0">
      <p:cViewPr>
        <p:scale>
          <a:sx n="79" d="100"/>
          <a:sy n="79" d="100"/>
        </p:scale>
        <p:origin x="1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904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0547F-9D52-4484-AAF7-F9D6953B7212}" type="datetimeFigureOut">
              <a:rPr lang="en-US" smtClean="0"/>
              <a:t>6/9/17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123F7-0833-4BCC-9170-C7828B42C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7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123F7-0833-4BCC-9170-C7828B42CC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7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123F7-0833-4BCC-9170-C7828B42CC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18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includes a graphic</a:t>
            </a:r>
            <a:r>
              <a:rPr lang="en-US" baseline="0" dirty="0" smtClean="0"/>
              <a:t> captured from a web browser which depicts the main page of the HathiTrust Website:  </a:t>
            </a:r>
            <a:r>
              <a:rPr lang="en-US" baseline="0" dirty="0" err="1" smtClean="0"/>
              <a:t>www.hathitrust.org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123F7-0833-4BCC-9170-C7828B42CC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97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  <p:sp>
        <p:nvSpPr>
          <p:cNvPr id="54275" name="Notes Placeholder 4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sz="1200" dirty="0">
                <a:latin typeface="Calibri" charset="0"/>
              </a:rPr>
              <a:t>Our</a:t>
            </a:r>
            <a:r>
              <a:rPr lang="en-US" sz="1200" baseline="0" dirty="0">
                <a:latin typeface="Calibri" charset="0"/>
              </a:rPr>
              <a:t> mission is a library mission:  collect, organize, preserve, make accessible research materials. </a:t>
            </a:r>
          </a:p>
          <a:p>
            <a:pPr>
              <a:spcBef>
                <a:spcPct val="0"/>
              </a:spcBef>
              <a:defRPr/>
            </a:pPr>
            <a:endParaRPr lang="en-US" sz="1200" baseline="0" dirty="0">
              <a:latin typeface="Calibri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200" b="1" baseline="0" dirty="0">
                <a:latin typeface="Calibri" charset="0"/>
              </a:rPr>
              <a:t>To develop partnerships and services that ensure preservation of the materials in HathiTrust and the entire print and digital scholarly record.</a:t>
            </a:r>
          </a:p>
          <a:p>
            <a:pPr>
              <a:spcBef>
                <a:spcPct val="0"/>
              </a:spcBef>
              <a:defRPr/>
            </a:pPr>
            <a:endParaRPr lang="en-US" sz="1200" baseline="0" dirty="0">
              <a:latin typeface="Calibri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000" dirty="0" smtClean="0"/>
              <a:t>These </a:t>
            </a:r>
            <a:r>
              <a:rPr lang="en-US" sz="1000" dirty="0"/>
              <a:t>values amplify the public good foundation of HathiTrust and rationale for its financial model.  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Specifically, the HathiTrust provides members with: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000" dirty="0"/>
              <a:t>Managed, accessible, preserved corpus of public domain and in-copyright material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000" dirty="0"/>
              <a:t>Shared corpus to support institutional rationalization of collection development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000" dirty="0"/>
              <a:t>Enhanced discovery, access, and use of scholarly resources across disciplines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000" dirty="0"/>
              <a:t>Capacity and infrastructure for digital preservation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000" dirty="0"/>
              <a:t>Services in support of print disabled users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000" dirty="0"/>
              <a:t>Massive data set and suite of tools for faculty and students to explore new forms of research, teaching, and learning</a:t>
            </a:r>
            <a:r>
              <a:rPr lang="en-US" sz="1000" dirty="0" smtClean="0"/>
              <a:t>.</a:t>
            </a:r>
          </a:p>
          <a:p>
            <a:pPr marL="171450" lvl="0" indent="-171450">
              <a:buFont typeface="Arial" charset="0"/>
              <a:buChar char="•"/>
            </a:pPr>
            <a:endParaRPr lang="en-US" sz="1000" dirty="0" smtClean="0"/>
          </a:p>
          <a:p>
            <a:r>
              <a:rPr lang="en-US" sz="1000" dirty="0"/>
              <a:t>HathiTrust, through its governance model, also provides members with a venue in which to amplify a position on key policies affecting library services and resources.  As part of the HathiTrust mission, the organization provides an opportunity to develop at-scale solutions to common problems, not able to be addressed by a single institution acting alone. </a:t>
            </a:r>
          </a:p>
          <a:p>
            <a:pPr lvl="0"/>
            <a:endParaRPr lang="en-US" sz="1400" dirty="0"/>
          </a:p>
          <a:p>
            <a:pPr>
              <a:spcBef>
                <a:spcPct val="0"/>
              </a:spcBef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6008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39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507D5-7A70-934D-A092-66E014A02EB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3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507D5-7A70-934D-A092-66E014A02EB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7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2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92" y="6400800"/>
            <a:ext cx="9141619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rgbClr val="EF7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1" cap="all" spc="0" baseline="0">
                <a:solidFill>
                  <a:schemeClr val="tx1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Furlough: Towards Networked Print Collections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677568" y="6398324"/>
            <a:ext cx="464064" cy="4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59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-61722" y="6577561"/>
            <a:ext cx="2201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171DB7-9CEA-274E-B191-C4FB22E654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75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5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Furlough: Towards Networked Print Collections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8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397625"/>
            <a:ext cx="9141619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rgbClr val="EF7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Furlough: Towards Networked Print Collections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675346" y="6393966"/>
            <a:ext cx="468655" cy="4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611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Furlough: Towards Networked Print Collections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2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Furlough: Towards Networked Print Collections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4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Furlough: Towards Networked Print Collections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7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92" y="6397625"/>
            <a:ext cx="9141619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1" dirty="0"/>
          </a:p>
        </p:txBody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rgbClr val="EF7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Furlough: Towards Networked Print Collections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675346" y="6397141"/>
            <a:ext cx="468655" cy="4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822962" y="1549400"/>
            <a:ext cx="7698738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1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-61722" y="6570863"/>
            <a:ext cx="2201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171DB7-9CEA-274E-B191-C4FB22E654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0" y="65708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5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7"/>
            <a:ext cx="9144001" cy="65999"/>
          </a:xfrm>
          <a:prstGeom prst="rect">
            <a:avLst/>
          </a:prstGeom>
          <a:solidFill>
            <a:srgbClr val="EF7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5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26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Furlough: Towards Networked Print Collections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fld id="{067B9B31-59CE-429F-AAD5-D74925F536A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8675346" y="6400316"/>
            <a:ext cx="468655" cy="4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981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800" b="1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urlough@hathitrust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Mass Digitization of Books and the Potential for Universal Access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4767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9600" dirty="0">
                <a:latin typeface="+mn-lt"/>
              </a:rPr>
              <a:t>Mike Furlough, HathiTrust 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6400" b="0" dirty="0" smtClean="0">
                <a:latin typeface="+mn-lt"/>
              </a:rPr>
              <a:t>6 JUNE 2017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6400" b="0" dirty="0" smtClean="0">
                <a:latin typeface="+mn-lt"/>
              </a:rPr>
              <a:t>MIDLANDS/NORTHERN CONFERNCE OF NLS LIBRARIES SERVING 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6400" b="0" dirty="0" smtClean="0">
                <a:latin typeface="+mn-lt"/>
              </a:rPr>
              <a:t>THE BLIND &amp; VISUALLY IMPAIRED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6400" b="0" dirty="0" smtClean="0">
                <a:latin typeface="+mn-lt"/>
              </a:rPr>
              <a:t>ANN ARBOR DISTRICT LIBRARY, ANN ARBOR MICHIGAN</a:t>
            </a:r>
            <a:endParaRPr lang="en-US" sz="6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279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Digitization:  Universal Access?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1990s:  Digitizing in research libraries for web access is new; U of Michigan Library is an early leader.</a:t>
            </a:r>
          </a:p>
          <a:p>
            <a:r>
              <a:rPr lang="en-US" dirty="0" smtClean="0"/>
              <a:t>2002:  Discussions between Google and Michigan to digitize entire collection (10 million+ books).</a:t>
            </a:r>
          </a:p>
          <a:p>
            <a:r>
              <a:rPr lang="en-US" dirty="0" smtClean="0"/>
              <a:t>2004:  Google announces partnership with Michigan &amp; 4 others.</a:t>
            </a:r>
          </a:p>
          <a:p>
            <a:r>
              <a:rPr lang="en-US" dirty="0" smtClean="0"/>
              <a:t>2007:  Michigan and Big Ten libraries agree to develop a shared digital repository for digitized collections.</a:t>
            </a:r>
          </a:p>
          <a:p>
            <a:r>
              <a:rPr lang="en-US" dirty="0" smtClean="0"/>
              <a:t>2008:  University of California joins and HathiTrust is founded.</a:t>
            </a:r>
          </a:p>
          <a:p>
            <a:r>
              <a:rPr lang="en-US" dirty="0" smtClean="0"/>
              <a:t>2017:  Google is still scanning.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8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Form HathiTrust?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is not a library. </a:t>
            </a:r>
          </a:p>
          <a:p>
            <a:r>
              <a:rPr lang="en-US" dirty="0" smtClean="0"/>
              <a:t>Google’s partner libraries were </a:t>
            </a:r>
            <a:r>
              <a:rPr lang="en-US" dirty="0"/>
              <a:t>more ambitious than </a:t>
            </a:r>
            <a:r>
              <a:rPr lang="en-US" dirty="0" smtClean="0"/>
              <a:t>Google (in some ways). </a:t>
            </a:r>
          </a:p>
          <a:p>
            <a:pPr lvl="1"/>
            <a:r>
              <a:rPr lang="en-US" dirty="0"/>
              <a:t>It’s our job to steward cultural heritage. 	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could do things Google could not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Libraries have specific exemptions under US copyright law.</a:t>
            </a:r>
          </a:p>
          <a:p>
            <a:pPr lvl="1"/>
            <a:r>
              <a:rPr lang="en-US" dirty="0"/>
              <a:t>Libraries tailor access and services for their users.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3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 of Mass Digitization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commercial </a:t>
            </a:r>
            <a:r>
              <a:rPr lang="en-US" dirty="0" smtClean="0"/>
              <a:t>partners</a:t>
            </a:r>
          </a:p>
          <a:p>
            <a:r>
              <a:rPr lang="en-US" dirty="0" smtClean="0"/>
              <a:t>Poor quality</a:t>
            </a:r>
          </a:p>
          <a:p>
            <a:r>
              <a:rPr lang="en-US" dirty="0" smtClean="0"/>
              <a:t>Bad metadata</a:t>
            </a:r>
          </a:p>
          <a:p>
            <a:r>
              <a:rPr lang="en-US" dirty="0" smtClean="0"/>
              <a:t>OCR unreliable</a:t>
            </a:r>
          </a:p>
          <a:p>
            <a:endParaRPr lang="en-US" dirty="0" smtClean="0"/>
          </a:p>
          <a:p>
            <a:r>
              <a:rPr lang="en-US" b="1" dirty="0" smtClean="0"/>
              <a:t>“IT SO BLATANTLY VIOATES COPYRIGHT LAW THAT I’M BARELY ABLE TO SPEAK CLEARLY.”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Challenges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2005: Google sued by both the American Association of Publishers and the Authors Guild</a:t>
            </a:r>
          </a:p>
          <a:p>
            <a:r>
              <a:rPr lang="en-US" dirty="0" smtClean="0"/>
              <a:t>2007-2011:  Proposed joint settlement is not approved by courts. </a:t>
            </a:r>
          </a:p>
          <a:p>
            <a:pPr lvl="1"/>
            <a:r>
              <a:rPr lang="en-US" dirty="0" smtClean="0"/>
              <a:t>Publishers settle separately </a:t>
            </a:r>
          </a:p>
          <a:p>
            <a:pPr lvl="1"/>
            <a:r>
              <a:rPr lang="en-US" dirty="0" smtClean="0"/>
              <a:t>Authors Guild keeps fighting</a:t>
            </a:r>
          </a:p>
          <a:p>
            <a:r>
              <a:rPr lang="en-US" dirty="0" smtClean="0"/>
              <a:t>2011: Author’s Guild sues HathiTrust over orphan works project</a:t>
            </a:r>
          </a:p>
          <a:p>
            <a:pPr lvl="1"/>
            <a:r>
              <a:rPr lang="en-US" dirty="0"/>
              <a:t>National Federation of the Blind joins as co-defendant.</a:t>
            </a:r>
          </a:p>
          <a:p>
            <a:r>
              <a:rPr lang="en-US" dirty="0" smtClean="0"/>
              <a:t>2012-2016: Courts ruled for both HathiTrust and Google. </a:t>
            </a:r>
          </a:p>
        </p:txBody>
      </p:sp>
    </p:spTree>
    <p:extLst>
      <p:ext uri="{BB962C8B-B14F-4D97-AF65-F5344CB8AC3E}">
        <p14:creationId xmlns:p14="http://schemas.microsoft.com/office/powerpoint/2010/main" val="167116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lawsuit settled for HathiTrust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continue our </a:t>
            </a:r>
            <a:r>
              <a:rPr lang="en-US" dirty="0" smtClean="0"/>
              <a:t>work—we gained no new rights. </a:t>
            </a:r>
          </a:p>
          <a:p>
            <a:r>
              <a:rPr lang="en-US" dirty="0" smtClean="0"/>
              <a:t>But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Universities and colleges were clearly identified as “authorized entities” under section 121 of the Copyright Act.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Digitizing books for access by print disabled users is a clear fair use, in addition to section 121.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additional clarity opened the door for us to expand our services for print disabled users. </a:t>
            </a:r>
          </a:p>
        </p:txBody>
      </p:sp>
    </p:spTree>
    <p:extLst>
      <p:ext uri="{BB962C8B-B14F-4D97-AF65-F5344CB8AC3E}">
        <p14:creationId xmlns:p14="http://schemas.microsoft.com/office/powerpoint/2010/main" val="30370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for Print Disabled Users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print-disabled users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HathiTrust provides </a:t>
            </a:r>
            <a:r>
              <a:rPr lang="en-US" dirty="0"/>
              <a:t>eligible users with access to any item in the HathiTrust collection, regardless of copyright status. </a:t>
            </a:r>
          </a:p>
          <a:p>
            <a:r>
              <a:rPr lang="en-US" dirty="0" smtClean="0"/>
              <a:t>Eligibility </a:t>
            </a:r>
            <a:r>
              <a:rPr lang="en-US" dirty="0"/>
              <a:t>is determined by the member institution following </a:t>
            </a:r>
            <a:r>
              <a:rPr lang="en-US" dirty="0" smtClean="0"/>
              <a:t>their own established </a:t>
            </a:r>
            <a:r>
              <a:rPr lang="en-US" dirty="0"/>
              <a:t>practices.  </a:t>
            </a:r>
          </a:p>
          <a:p>
            <a:r>
              <a:rPr lang="en-US" dirty="0"/>
              <a:t>Access for the user is managed by a service provider on campus. </a:t>
            </a:r>
          </a:p>
        </p:txBody>
      </p:sp>
    </p:spTree>
    <p:extLst>
      <p:ext uri="{BB962C8B-B14F-4D97-AF65-F5344CB8AC3E}">
        <p14:creationId xmlns:p14="http://schemas.microsoft.com/office/powerpoint/2010/main" val="52111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on the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access:</a:t>
            </a:r>
          </a:p>
          <a:p>
            <a:pPr lvl="1"/>
            <a:r>
              <a:rPr lang="en-US" dirty="0" smtClean="0"/>
              <a:t>User </a:t>
            </a:r>
            <a:r>
              <a:rPr lang="en-US" dirty="0"/>
              <a:t>must be affiliated with a member institution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Access is managed by user “proxies” on each campus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do not provide direct access to the eligible user (at this time).</a:t>
            </a:r>
          </a:p>
          <a:p>
            <a:r>
              <a:rPr lang="en-US" dirty="0" smtClean="0"/>
              <a:t>On content:</a:t>
            </a:r>
          </a:p>
          <a:p>
            <a:pPr lvl="1"/>
            <a:r>
              <a:rPr lang="en-US" dirty="0" smtClean="0"/>
              <a:t>Digital objects delivered are page images with OCR, formatted as a PDF. </a:t>
            </a:r>
          </a:p>
          <a:p>
            <a:pPr lvl="1"/>
            <a:r>
              <a:rPr lang="en-US" dirty="0" smtClean="0"/>
              <a:t>Proxy works with individual to process as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7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about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services are provided in libraries, others in student services offices. </a:t>
            </a:r>
            <a:endParaRPr lang="en-US" dirty="0" smtClean="0"/>
          </a:p>
          <a:p>
            <a:r>
              <a:rPr lang="en-US" dirty="0" smtClean="0"/>
              <a:t>58 of 128 members are registered to provide the service.</a:t>
            </a:r>
          </a:p>
          <a:p>
            <a:r>
              <a:rPr lang="en-US" dirty="0" smtClean="0"/>
              <a:t>85 individuals are supporting students. </a:t>
            </a:r>
          </a:p>
          <a:p>
            <a:r>
              <a:rPr lang="en-US" dirty="0" smtClean="0"/>
              <a:t>5100 accesses in the last year.</a:t>
            </a:r>
          </a:p>
          <a:p>
            <a:r>
              <a:rPr lang="en-US" dirty="0" smtClean="0"/>
              <a:t>Wide range of actual usage.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collection is of limited use to new undergraduates.</a:t>
            </a:r>
          </a:p>
          <a:p>
            <a:r>
              <a:rPr lang="en-US" dirty="0" smtClean="0"/>
              <a:t>Processes are “clunky”</a:t>
            </a:r>
          </a:p>
          <a:p>
            <a:r>
              <a:rPr lang="en-US" dirty="0"/>
              <a:t>Improving quality</a:t>
            </a:r>
          </a:p>
          <a:p>
            <a:r>
              <a:rPr lang="en-US" dirty="0"/>
              <a:t>Creating specialized </a:t>
            </a:r>
            <a:r>
              <a:rPr lang="en-US" dirty="0" smtClean="0"/>
              <a:t>formats</a:t>
            </a:r>
          </a:p>
          <a:p>
            <a:r>
              <a:rPr lang="en-US" dirty="0" smtClean="0"/>
              <a:t>Providing better access while managing legal risk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HathiTrust? </a:t>
            </a:r>
            <a:endParaRPr lang="en-US" dirty="0" smtClean="0"/>
          </a:p>
          <a:p>
            <a:pPr lvl="1"/>
            <a:r>
              <a:rPr lang="en-US" dirty="0" smtClean="0"/>
              <a:t>What we are, who we are, what we do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Our collection</a:t>
            </a:r>
          </a:p>
          <a:p>
            <a:pPr lvl="1"/>
            <a:r>
              <a:rPr lang="en-US" dirty="0" smtClean="0"/>
              <a:t>Some history</a:t>
            </a:r>
            <a:endParaRPr lang="en-US" dirty="0"/>
          </a:p>
          <a:p>
            <a:r>
              <a:rPr lang="en-US" dirty="0" smtClean="0"/>
              <a:t>How does HathiTrust serve print disabled users? </a:t>
            </a:r>
          </a:p>
          <a:p>
            <a:pPr lvl="1"/>
            <a:r>
              <a:rPr lang="en-US" sz="2000" dirty="0"/>
              <a:t>Who is eligible? </a:t>
            </a:r>
          </a:p>
          <a:p>
            <a:pPr lvl="1"/>
            <a:r>
              <a:rPr lang="en-US" sz="2000" dirty="0"/>
              <a:t>What do we deliver? </a:t>
            </a:r>
          </a:p>
          <a:p>
            <a:pPr lvl="1"/>
            <a:r>
              <a:rPr lang="en-US" sz="2000" dirty="0"/>
              <a:t>What challenges do we face?</a:t>
            </a:r>
          </a:p>
          <a:p>
            <a:r>
              <a:rPr lang="en-US" dirty="0" smtClean="0"/>
              <a:t>What are we working on for the future? </a:t>
            </a:r>
          </a:p>
          <a:p>
            <a:r>
              <a:rPr lang="en-US" dirty="0" smtClean="0"/>
              <a:t>Questions</a:t>
            </a:r>
            <a:r>
              <a:rPr lang="mr-IN" dirty="0" smtClean="0"/>
              <a:t>…</a:t>
            </a:r>
            <a:r>
              <a:rPr lang="en-US" dirty="0" smtClean="0"/>
              <a:t>.?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4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upcoming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new e-books, such as </a:t>
            </a:r>
            <a:r>
              <a:rPr lang="en-US" dirty="0" err="1" smtClean="0"/>
              <a:t>ePub</a:t>
            </a:r>
            <a:r>
              <a:rPr lang="en-US" dirty="0" smtClean="0"/>
              <a:t> formats.</a:t>
            </a:r>
          </a:p>
          <a:p>
            <a:r>
              <a:rPr lang="en-US" dirty="0" smtClean="0"/>
              <a:t>Monitoring the Marrakesh Treaty’s progress or lack thereof.</a:t>
            </a:r>
          </a:p>
          <a:p>
            <a:r>
              <a:rPr lang="en-US" dirty="0" smtClean="0"/>
              <a:t>Partnership with National Federation of the Blind.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5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NFB partnership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Planned service:</a:t>
            </a:r>
          </a:p>
          <a:p>
            <a:pPr lvl="1"/>
            <a:r>
              <a:rPr lang="en-US" dirty="0" smtClean="0"/>
              <a:t>NFB will certify US users as eligible and provide accounts. </a:t>
            </a:r>
          </a:p>
          <a:p>
            <a:pPr lvl="1"/>
            <a:r>
              <a:rPr lang="en-US" dirty="0"/>
              <a:t>NFB will </a:t>
            </a:r>
            <a:r>
              <a:rPr lang="en-US" dirty="0" smtClean="0"/>
              <a:t>facilitate user authentication to HathiTrust. </a:t>
            </a:r>
          </a:p>
          <a:p>
            <a:pPr lvl="2"/>
            <a:r>
              <a:rPr lang="en-US" dirty="0" smtClean="0"/>
              <a:t>Authentication will use same methods as our members, plus</a:t>
            </a:r>
            <a:r>
              <a:rPr lang="mr-IN" dirty="0" smtClean="0"/>
              <a:t>…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2-factor authentication will be employed for these eligible users.</a:t>
            </a:r>
          </a:p>
          <a:p>
            <a:pPr lvl="2"/>
            <a:r>
              <a:rPr lang="en-US" dirty="0" smtClean="0"/>
              <a:t>Additional security permits direct screen access.</a:t>
            </a:r>
          </a:p>
          <a:p>
            <a:r>
              <a:rPr lang="en-US" dirty="0" smtClean="0"/>
              <a:t>Current status: </a:t>
            </a:r>
          </a:p>
          <a:p>
            <a:pPr lvl="1"/>
            <a:r>
              <a:rPr lang="en-US" dirty="0" smtClean="0"/>
              <a:t>Testing authentication services this summer.</a:t>
            </a:r>
          </a:p>
          <a:p>
            <a:pPr lvl="1"/>
            <a:r>
              <a:rPr lang="en-US" dirty="0" smtClean="0"/>
              <a:t>Very small pilot is planned for fall 2017. </a:t>
            </a:r>
          </a:p>
          <a:p>
            <a:r>
              <a:rPr lang="en-US" dirty="0" smtClean="0"/>
              <a:t>NFB will not be a member of HathiTrust. </a:t>
            </a:r>
          </a:p>
          <a:p>
            <a:r>
              <a:rPr lang="en-US" dirty="0" smtClean="0"/>
              <a:t>HathiTrust members will continue to have download access via proxy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Digitization:  universal access?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even close. </a:t>
            </a:r>
          </a:p>
          <a:p>
            <a:endParaRPr lang="en-US" dirty="0" smtClean="0"/>
          </a:p>
          <a:p>
            <a:r>
              <a:rPr lang="en-US" dirty="0" smtClean="0"/>
              <a:t>We still have a lot to learn.</a:t>
            </a:r>
          </a:p>
          <a:p>
            <a:r>
              <a:rPr lang="en-US" dirty="0" smtClean="0"/>
              <a:t>We still have a lot of books to get digitized.</a:t>
            </a:r>
          </a:p>
          <a:p>
            <a:r>
              <a:rPr lang="en-US" dirty="0" smtClean="0"/>
              <a:t>We still have a lot of publishers who don’t understand</a:t>
            </a:r>
            <a:r>
              <a:rPr lang="en-US" dirty="0"/>
              <a:t> </a:t>
            </a:r>
            <a:r>
              <a:rPr lang="en-US" dirty="0" smtClean="0"/>
              <a:t>the print disabled community.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and QUESTIONS?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Mike Furlough</a:t>
            </a:r>
          </a:p>
          <a:p>
            <a:pPr algn="ctr"/>
            <a:r>
              <a:rPr lang="en-US" dirty="0" smtClean="0">
                <a:hlinkClick r:id="rId2"/>
              </a:rPr>
              <a:t>furlough@hathitrust.org</a:t>
            </a:r>
            <a:endParaRPr lang="en-US" dirty="0" smtClean="0"/>
          </a:p>
          <a:p>
            <a:pPr algn="ctr"/>
            <a:r>
              <a:rPr lang="en-US" dirty="0" smtClean="0"/>
              <a:t>@</a:t>
            </a:r>
            <a:r>
              <a:rPr lang="en-US" dirty="0" err="1" smtClean="0"/>
              <a:t>MikeFurlough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b="1" dirty="0" err="1" smtClean="0"/>
              <a:t>feedback</a:t>
            </a:r>
            <a:r>
              <a:rPr lang="en-US" dirty="0" err="1" smtClean="0"/>
              <a:t>@</a:t>
            </a:r>
            <a:r>
              <a:rPr lang="en-US" b="1" dirty="0" err="1" smtClean="0"/>
              <a:t>issues</a:t>
            </a:r>
            <a:r>
              <a:rPr lang="en-US" dirty="0" err="1" smtClean="0"/>
              <a:t>.</a:t>
            </a:r>
            <a:r>
              <a:rPr lang="en-US" b="1" dirty="0" err="1" smtClean="0"/>
              <a:t>hathitrust</a:t>
            </a:r>
            <a:r>
              <a:rPr lang="en-US" dirty="0" err="1" smtClean="0"/>
              <a:t>.</a:t>
            </a:r>
            <a:r>
              <a:rPr lang="en-US" b="1" dirty="0" err="1" smtClean="0"/>
              <a:t>org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HathiTrust?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6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50800"/>
            <a:ext cx="8521700" cy="6205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3194" y="478631"/>
            <a:ext cx="3464719" cy="58477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www.hathitrust.org</a:t>
            </a:r>
          </a:p>
        </p:txBody>
      </p:sp>
    </p:spTree>
    <p:extLst>
      <p:ext uri="{BB962C8B-B14F-4D97-AF65-F5344CB8AC3E}">
        <p14:creationId xmlns:p14="http://schemas.microsoft.com/office/powerpoint/2010/main" val="100472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contribute to research, scholarship, and the common good by collaboratively collecting, organizing, preserving, communicating, and sharing the record of human knowledge.</a:t>
            </a:r>
          </a:p>
          <a:p>
            <a:endParaRPr lang="en-US" dirty="0"/>
          </a:p>
          <a:p>
            <a:r>
              <a:rPr lang="en-US" dirty="0"/>
              <a:t>A trusted digital preservation service enabling the broadest possible access worldwide.</a:t>
            </a:r>
          </a:p>
          <a:p>
            <a:r>
              <a:rPr lang="en-US" dirty="0"/>
              <a:t>An organization with over </a:t>
            </a:r>
            <a:r>
              <a:rPr lang="en-US" dirty="0" smtClean="0"/>
              <a:t>125 research </a:t>
            </a:r>
            <a:r>
              <a:rPr lang="en-US" dirty="0"/>
              <a:t>libraries partnering to develop its programs.</a:t>
            </a:r>
          </a:p>
          <a:p>
            <a:r>
              <a:rPr lang="en-US" dirty="0"/>
              <a:t>A range of transformative programs enabled by working at a very large scale. </a:t>
            </a:r>
          </a:p>
        </p:txBody>
      </p:sp>
    </p:spTree>
    <p:extLst>
      <p:ext uri="{BB962C8B-B14F-4D97-AF65-F5344CB8AC3E}">
        <p14:creationId xmlns:p14="http://schemas.microsoft.com/office/powerpoint/2010/main" val="19455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membership is committed to the collective development of a public good that can transform libraries, access, and preservation.</a:t>
            </a:r>
          </a:p>
          <a:p>
            <a:r>
              <a:rPr lang="en-US" dirty="0" smtClean="0"/>
              <a:t>Membership is not another word for subscription.</a:t>
            </a:r>
          </a:p>
          <a:p>
            <a:r>
              <a:rPr lang="en-US" dirty="0" smtClean="0"/>
              <a:t>Currently limited to academic/research institutions that operate a library</a:t>
            </a:r>
            <a:r>
              <a:rPr lang="en-US" dirty="0"/>
              <a:t> </a:t>
            </a:r>
            <a:r>
              <a:rPr lang="en-US" dirty="0" smtClean="0"/>
              <a:t>(not individuals).</a:t>
            </a:r>
          </a:p>
          <a:p>
            <a:r>
              <a:rPr lang="en-US" dirty="0" smtClean="0"/>
              <a:t>Member fees account for nearly all of our budget. </a:t>
            </a:r>
          </a:p>
        </p:txBody>
      </p:sp>
    </p:spTree>
    <p:extLst>
      <p:ext uri="{BB962C8B-B14F-4D97-AF65-F5344CB8AC3E}">
        <p14:creationId xmlns:p14="http://schemas.microsoft.com/office/powerpoint/2010/main" val="5209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HathiTrust Collections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15.6 </a:t>
            </a:r>
            <a:r>
              <a:rPr lang="en-US" dirty="0"/>
              <a:t>million total digitized items (volumes)</a:t>
            </a:r>
          </a:p>
          <a:p>
            <a:pPr lvl="1"/>
            <a:r>
              <a:rPr lang="en-US" dirty="0" smtClean="0"/>
              <a:t>7.7 </a:t>
            </a:r>
            <a:r>
              <a:rPr lang="en-US" dirty="0"/>
              <a:t>million book titles</a:t>
            </a:r>
          </a:p>
          <a:p>
            <a:pPr lvl="1"/>
            <a:r>
              <a:rPr lang="en-US" dirty="0" smtClean="0"/>
              <a:t>423,000 </a:t>
            </a:r>
            <a:r>
              <a:rPr lang="en-US" dirty="0"/>
              <a:t>serial titles </a:t>
            </a:r>
          </a:p>
          <a:p>
            <a:pPr lvl="1"/>
            <a:r>
              <a:rPr lang="en-US" dirty="0" smtClean="0"/>
              <a:t>910,000 </a:t>
            </a:r>
            <a:r>
              <a:rPr lang="en-US" dirty="0"/>
              <a:t>US federal government documents</a:t>
            </a:r>
          </a:p>
          <a:p>
            <a:r>
              <a:rPr lang="en-US" dirty="0" smtClean="0"/>
              <a:t>5.85 </a:t>
            </a:r>
            <a:r>
              <a:rPr lang="en-US" dirty="0"/>
              <a:t>million items open for reading </a:t>
            </a:r>
          </a:p>
          <a:p>
            <a:pPr lvl="1"/>
            <a:r>
              <a:rPr lang="en-US" sz="2400" dirty="0"/>
              <a:t>Includes public domain &amp; CC-licensed items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collection includes (mostly) published materials in bound form, (mostly) </a:t>
            </a:r>
            <a:r>
              <a:rPr lang="en-US" b="1" dirty="0"/>
              <a:t>digitized</a:t>
            </a:r>
            <a:r>
              <a:rPr lang="en-US" dirty="0"/>
              <a:t>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b="1" dirty="0"/>
              <a:t>library collections.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46700" y="-12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1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Anybody anywhere</a:t>
            </a:r>
          </a:p>
          <a:p>
            <a:pPr lvl="1"/>
            <a:r>
              <a:rPr lang="en-US" dirty="0"/>
              <a:t>Full text search of entire collection (via web)</a:t>
            </a:r>
          </a:p>
          <a:p>
            <a:pPr lvl="1"/>
            <a:r>
              <a:rPr lang="en-US" dirty="0"/>
              <a:t>Text and data mining </a:t>
            </a:r>
          </a:p>
          <a:p>
            <a:pPr lvl="2"/>
            <a:r>
              <a:rPr lang="en-US" dirty="0"/>
              <a:t>In copyright data mining is in pilot mode (via HTRC)</a:t>
            </a:r>
          </a:p>
          <a:p>
            <a:pPr lvl="2"/>
            <a:r>
              <a:rPr lang="en-US" dirty="0"/>
              <a:t>Services require additional registration	</a:t>
            </a:r>
          </a:p>
          <a:p>
            <a:pPr lvl="1"/>
            <a:r>
              <a:rPr lang="en-US" dirty="0"/>
              <a:t>Read public domain and open access works (via web)</a:t>
            </a:r>
          </a:p>
          <a:p>
            <a:r>
              <a:rPr lang="en-US" dirty="0"/>
              <a:t>Members only</a:t>
            </a:r>
          </a:p>
          <a:p>
            <a:pPr lvl="1"/>
            <a:r>
              <a:rPr lang="en-US" dirty="0"/>
              <a:t>Download public domain and open access </a:t>
            </a:r>
            <a:r>
              <a:rPr lang="en-US" dirty="0" smtClean="0"/>
              <a:t>works</a:t>
            </a:r>
            <a:endParaRPr lang="en-US" dirty="0"/>
          </a:p>
          <a:p>
            <a:pPr lvl="1"/>
            <a:r>
              <a:rPr lang="en-US" dirty="0" smtClean="0"/>
              <a:t>Replacement </a:t>
            </a:r>
            <a:r>
              <a:rPr lang="en-US" dirty="0"/>
              <a:t>access for lost and damaged print copies</a:t>
            </a:r>
            <a:r>
              <a:rPr lang="en-US" dirty="0" smtClean="0"/>
              <a:t>.</a:t>
            </a:r>
          </a:p>
          <a:p>
            <a:pPr lvl="1"/>
            <a:r>
              <a:rPr lang="en-US" i="1" dirty="0"/>
              <a:t>Access for users who are blind or with print </a:t>
            </a:r>
            <a:r>
              <a:rPr lang="en-US" i="1" dirty="0" smtClean="0"/>
              <a:t>disabilities</a:t>
            </a:r>
          </a:p>
          <a:p>
            <a:pPr lvl="1"/>
            <a:endParaRPr lang="en-US" dirty="0" smtClean="0"/>
          </a:p>
          <a:p>
            <a:pPr marL="201163" lvl="1" indent="0">
              <a:buNone/>
            </a:pPr>
            <a:r>
              <a:rPr lang="en-US" sz="2400" dirty="0"/>
              <a:t>Details</a:t>
            </a:r>
            <a:r>
              <a:rPr lang="en-US" dirty="0" smtClean="0"/>
              <a:t> about our </a:t>
            </a:r>
            <a:r>
              <a:rPr lang="en-US" dirty="0"/>
              <a:t>accessibility policies are at:  https://</a:t>
            </a:r>
            <a:r>
              <a:rPr lang="en-US" dirty="0" err="1"/>
              <a:t>www.hathitrust.org</a:t>
            </a:r>
            <a:r>
              <a:rPr lang="en-US" dirty="0"/>
              <a:t>/accessibility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yne ReCAP Collections Forum 2016 10 28" id="{4AAF804F-5D11-794D-B470-204449AD00BD}" vid="{EEB1F075-D117-F849-83CE-AFBCF61D64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17523</TotalTime>
  <Words>1057</Words>
  <Application>Microsoft Macintosh PowerPoint</Application>
  <PresentationFormat>Overhead</PresentationFormat>
  <Paragraphs>170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Mangal</vt:lpstr>
      <vt:lpstr>ＭＳ Ｐゴシック</vt:lpstr>
      <vt:lpstr>Retrospect</vt:lpstr>
      <vt:lpstr>Mass Digitization of Books and the Potential for Universal Access </vt:lpstr>
      <vt:lpstr>Outline of this talk</vt:lpstr>
      <vt:lpstr>What is HathiTrust?</vt:lpstr>
      <vt:lpstr>PowerPoint Presentation</vt:lpstr>
      <vt:lpstr>Mission and Purpose</vt:lpstr>
      <vt:lpstr>Membership Model</vt:lpstr>
      <vt:lpstr>HathiTrust Collections Today</vt:lpstr>
      <vt:lpstr>Access in a Nutshell</vt:lpstr>
      <vt:lpstr>A little history…</vt:lpstr>
      <vt:lpstr>Digitization:  Universal Access?</vt:lpstr>
      <vt:lpstr>Why Form HathiTrust?  </vt:lpstr>
      <vt:lpstr>Criticisms of Mass Digitization </vt:lpstr>
      <vt:lpstr>Legal Challenges </vt:lpstr>
      <vt:lpstr>What the lawsuit settled for HathiTrust </vt:lpstr>
      <vt:lpstr>Services for Print Disabled Users</vt:lpstr>
      <vt:lpstr>For print-disabled users…</vt:lpstr>
      <vt:lpstr>Constraints on the service</vt:lpstr>
      <vt:lpstr>What we know about usage</vt:lpstr>
      <vt:lpstr>Observations and challenges</vt:lpstr>
      <vt:lpstr>What next?</vt:lpstr>
      <vt:lpstr>Current and upcoming work</vt:lpstr>
      <vt:lpstr>NFB partnership</vt:lpstr>
      <vt:lpstr>Digitization:  universal access?</vt:lpstr>
      <vt:lpstr>THANK YOU and QUESTIONS?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HathiTrust Shared Print Program</dc:title>
  <dc:creator>LP</dc:creator>
  <cp:lastModifiedBy>Microsoft Office User</cp:lastModifiedBy>
  <cp:revision>489</cp:revision>
  <dcterms:created xsi:type="dcterms:W3CDTF">2016-01-04T22:20:09Z</dcterms:created>
  <dcterms:modified xsi:type="dcterms:W3CDTF">2017-06-09T20:15:06Z</dcterms:modified>
</cp:coreProperties>
</file>