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handoutMasterIdLst>
    <p:handoutMasterId r:id="rId17"/>
  </p:handoutMasterIdLst>
  <p:sldIdLst>
    <p:sldId id="261" r:id="rId2"/>
    <p:sldId id="362" r:id="rId3"/>
    <p:sldId id="620" r:id="rId4"/>
    <p:sldId id="632" r:id="rId5"/>
    <p:sldId id="390" r:id="rId6"/>
    <p:sldId id="387" r:id="rId7"/>
    <p:sldId id="621" r:id="rId8"/>
    <p:sldId id="633" r:id="rId9"/>
    <p:sldId id="625" r:id="rId10"/>
    <p:sldId id="634" r:id="rId11"/>
    <p:sldId id="627" r:id="rId12"/>
    <p:sldId id="628" r:id="rId13"/>
    <p:sldId id="444" r:id="rId14"/>
    <p:sldId id="623" r:id="rId15"/>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11">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31" autoAdjust="0"/>
    <p:restoredTop sz="83844"/>
  </p:normalViewPr>
  <p:slideViewPr>
    <p:cSldViewPr>
      <p:cViewPr>
        <p:scale>
          <a:sx n="104" d="100"/>
          <a:sy n="104" d="100"/>
        </p:scale>
        <p:origin x="-1824" y="-6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8" d="100"/>
          <a:sy n="58" d="100"/>
        </p:scale>
        <p:origin x="-2514" y="-84"/>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05313" cy="461963"/>
          </a:xfrm>
          <a:prstGeom prst="rect">
            <a:avLst/>
          </a:prstGeom>
        </p:spPr>
        <p:txBody>
          <a:bodyPr vert="horz" lIns="92546" tIns="46273" rIns="92546" bIns="46273" rtlCol="0"/>
          <a:lstStyle>
            <a:lvl1pPr algn="l" fontAlgn="auto">
              <a:spcBef>
                <a:spcPts val="0"/>
              </a:spcBef>
              <a:spcAft>
                <a:spcPts val="0"/>
              </a:spcAft>
              <a:defRPr sz="1200">
                <a:latin typeface="+mn-lt"/>
                <a:ea typeface="+mn-ea"/>
                <a:cs typeface="+mn-cs"/>
              </a:defRPr>
            </a:lvl1pPr>
          </a:lstStyle>
          <a:p>
            <a:pPr>
              <a:defRPr/>
            </a:pPr>
            <a:r>
              <a:rPr lang="en-US" dirty="0"/>
              <a:t>Digital Image and Graphics Resources for Accessible Materials</a:t>
            </a:r>
          </a:p>
          <a:p>
            <a:pPr>
              <a:defRPr/>
            </a:pPr>
            <a:endParaRPr lang="en-US" dirty="0"/>
          </a:p>
        </p:txBody>
      </p:sp>
      <p:sp>
        <p:nvSpPr>
          <p:cNvPr id="4" name="Footer Placeholder 3"/>
          <p:cNvSpPr>
            <a:spLocks noGrp="1"/>
          </p:cNvSpPr>
          <p:nvPr>
            <p:ph type="ftr" sz="quarter" idx="2"/>
          </p:nvPr>
        </p:nvSpPr>
        <p:spPr>
          <a:xfrm>
            <a:off x="0" y="8777288"/>
            <a:ext cx="3013075" cy="461962"/>
          </a:xfrm>
          <a:prstGeom prst="rect">
            <a:avLst/>
          </a:prstGeom>
        </p:spPr>
        <p:txBody>
          <a:bodyPr vert="horz" lIns="92546" tIns="46273" rIns="92546" bIns="46273" rtlCol="0" anchor="b"/>
          <a:lstStyle>
            <a:lvl1pPr algn="l" fontAlgn="auto">
              <a:spcBef>
                <a:spcPts val="0"/>
              </a:spcBef>
              <a:spcAft>
                <a:spcPts val="0"/>
              </a:spcAft>
              <a:defRPr sz="1200">
                <a:latin typeface="+mn-lt"/>
                <a:ea typeface="+mn-ea"/>
                <a:cs typeface="+mn-cs"/>
              </a:defRPr>
            </a:lvl1pPr>
          </a:lstStyle>
          <a:p>
            <a:pPr>
              <a:defRPr/>
            </a:pPr>
            <a:r>
              <a:rPr lang="en-US" dirty="0"/>
              <a:t>10/12/2011</a:t>
            </a:r>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wrap="square" lIns="92546" tIns="46273" rIns="92546" bIns="46273" numCol="1" anchor="b" anchorCtr="0" compatLnSpc="1">
            <a:prstTxWarp prst="textNoShape">
              <a:avLst/>
            </a:prstTxWarp>
          </a:bodyPr>
          <a:lstStyle>
            <a:lvl1pPr algn="r">
              <a:defRPr sz="1200">
                <a:latin typeface="Calibri" pitchFamily="34" charset="0"/>
                <a:cs typeface="Arial" pitchFamily="34" charset="0"/>
              </a:defRPr>
            </a:lvl1pPr>
          </a:lstStyle>
          <a:p>
            <a:pPr>
              <a:defRPr/>
            </a:pPr>
            <a:fld id="{71FDEBD1-CF67-4A65-89F8-6D7E60D121DB}" type="slidenum">
              <a:rPr lang="en-US"/>
              <a:pPr>
                <a:defRPr/>
              </a:pPr>
              <a:t>‹#›</a:t>
            </a:fld>
            <a:endParaRPr lang="en-US" dirty="0"/>
          </a:p>
        </p:txBody>
      </p:sp>
    </p:spTree>
    <p:extLst>
      <p:ext uri="{BB962C8B-B14F-4D97-AF65-F5344CB8AC3E}">
        <p14:creationId xmlns:p14="http://schemas.microsoft.com/office/powerpoint/2010/main" val="20620989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2546" tIns="46273" rIns="92546" bIns="46273"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40175" y="0"/>
            <a:ext cx="3013075" cy="461963"/>
          </a:xfrm>
          <a:prstGeom prst="rect">
            <a:avLst/>
          </a:prstGeom>
        </p:spPr>
        <p:txBody>
          <a:bodyPr vert="horz" lIns="92546" tIns="46273" rIns="92546" bIns="46273" rtlCol="0"/>
          <a:lstStyle>
            <a:lvl1pPr algn="r" fontAlgn="auto">
              <a:spcBef>
                <a:spcPts val="0"/>
              </a:spcBef>
              <a:spcAft>
                <a:spcPts val="0"/>
              </a:spcAft>
              <a:defRPr sz="1200">
                <a:latin typeface="+mn-lt"/>
                <a:ea typeface="+mn-ea"/>
                <a:cs typeface="+mn-cs"/>
              </a:defRPr>
            </a:lvl1pPr>
          </a:lstStyle>
          <a:p>
            <a:pPr>
              <a:defRPr/>
            </a:pPr>
            <a:r>
              <a:rPr lang="en-US" dirty="0"/>
              <a:t>6/27/2011</a:t>
            </a:r>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pPr lvl="0"/>
            <a:endParaRPr lang="en-US" noProof="0" dirty="0"/>
          </a:p>
        </p:txBody>
      </p:sp>
      <p:sp>
        <p:nvSpPr>
          <p:cNvPr id="5" name="Notes Placeholder 4"/>
          <p:cNvSpPr>
            <a:spLocks noGrp="1"/>
          </p:cNvSpPr>
          <p:nvPr>
            <p:ph type="body" sz="quarter" idx="3"/>
          </p:nvPr>
        </p:nvSpPr>
        <p:spPr>
          <a:xfrm>
            <a:off x="695325" y="4389438"/>
            <a:ext cx="5564188" cy="4157662"/>
          </a:xfrm>
          <a:prstGeom prst="rect">
            <a:avLst/>
          </a:prstGeom>
        </p:spPr>
        <p:txBody>
          <a:bodyPr vert="horz" lIns="92546" tIns="46273" rIns="92546" bIns="4627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7288"/>
            <a:ext cx="3013075" cy="461962"/>
          </a:xfrm>
          <a:prstGeom prst="rect">
            <a:avLst/>
          </a:prstGeom>
        </p:spPr>
        <p:txBody>
          <a:bodyPr vert="horz" lIns="92546" tIns="46273" rIns="92546" bIns="46273" rtlCol="0" anchor="b"/>
          <a:lstStyle>
            <a:lvl1pPr algn="l" fontAlgn="auto">
              <a:spcBef>
                <a:spcPts val="0"/>
              </a:spcBef>
              <a:spcAft>
                <a:spcPts val="0"/>
              </a:spcAft>
              <a:defRPr sz="1200">
                <a:latin typeface="+mn-lt"/>
                <a:ea typeface="+mn-ea"/>
                <a:cs typeface="+mn-cs"/>
              </a:defRPr>
            </a:lvl1pPr>
          </a:lstStyle>
          <a:p>
            <a:pPr>
              <a:defRPr/>
            </a:pPr>
            <a:r>
              <a:rPr lang="en-US" dirty="0"/>
              <a:t>Digital Image and Graphics Resources for Accessible Materials</a:t>
            </a:r>
          </a:p>
        </p:txBody>
      </p:sp>
      <p:sp>
        <p:nvSpPr>
          <p:cNvPr id="7" name="Slide Number Placeholder 6"/>
          <p:cNvSpPr>
            <a:spLocks noGrp="1"/>
          </p:cNvSpPr>
          <p:nvPr>
            <p:ph type="sldNum" sz="quarter" idx="5"/>
          </p:nvPr>
        </p:nvSpPr>
        <p:spPr>
          <a:xfrm>
            <a:off x="3940175" y="8777288"/>
            <a:ext cx="3013075" cy="461962"/>
          </a:xfrm>
          <a:prstGeom prst="rect">
            <a:avLst/>
          </a:prstGeom>
        </p:spPr>
        <p:txBody>
          <a:bodyPr vert="horz" wrap="square" lIns="92546" tIns="46273" rIns="92546" bIns="46273" numCol="1" anchor="b" anchorCtr="0" compatLnSpc="1">
            <a:prstTxWarp prst="textNoShape">
              <a:avLst/>
            </a:prstTxWarp>
          </a:bodyPr>
          <a:lstStyle>
            <a:lvl1pPr algn="r">
              <a:defRPr sz="1200">
                <a:latin typeface="Calibri" pitchFamily="34" charset="0"/>
                <a:cs typeface="Arial" pitchFamily="34" charset="0"/>
              </a:defRPr>
            </a:lvl1pPr>
          </a:lstStyle>
          <a:p>
            <a:pPr>
              <a:defRPr/>
            </a:pPr>
            <a:fld id="{8A896649-7EEC-4510-A13E-D1AC5A107D47}" type="slidenum">
              <a:rPr lang="en-US"/>
              <a:pPr>
                <a:defRPr/>
              </a:pPr>
              <a:t>‹#›</a:t>
            </a:fld>
            <a:endParaRPr lang="en-US" dirty="0"/>
          </a:p>
        </p:txBody>
      </p:sp>
    </p:spTree>
    <p:extLst>
      <p:ext uri="{BB962C8B-B14F-4D97-AF65-F5344CB8AC3E}">
        <p14:creationId xmlns:p14="http://schemas.microsoft.com/office/powerpoint/2010/main" val="38033631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30724"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6/27/2011</a:t>
            </a:r>
          </a:p>
        </p:txBody>
      </p:sp>
      <p:sp>
        <p:nvSpPr>
          <p:cNvPr id="3072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Digital Image and Graphics Resources for Accessible Materials</a:t>
            </a:r>
          </a:p>
        </p:txBody>
      </p:sp>
      <p:sp>
        <p:nvSpPr>
          <p:cNvPr id="3379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46415E19-3E10-4CD1-A945-1ECF460EAE50}" type="slidenum">
              <a:rPr lang="en-US" smtClean="0">
                <a:latin typeface="Calibri" pitchFamily="34" charset="0"/>
              </a:rPr>
              <a:pPr eaLnBrk="1" hangingPunct="1"/>
              <a:t>1</a:t>
            </a:fld>
            <a:endParaRPr lang="en-US" dirty="0">
              <a:latin typeface="Calibri" pitchFamily="34" charset="0"/>
            </a:endParaRPr>
          </a:p>
        </p:txBody>
      </p:sp>
    </p:spTree>
    <p:extLst>
      <p:ext uri="{BB962C8B-B14F-4D97-AF65-F5344CB8AC3E}">
        <p14:creationId xmlns:p14="http://schemas.microsoft.com/office/powerpoint/2010/main" val="29354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this? Can all of the people we discussed previously use these?</a:t>
            </a:r>
          </a:p>
        </p:txBody>
      </p:sp>
      <p:sp>
        <p:nvSpPr>
          <p:cNvPr id="4" name="Date Placeholder 3"/>
          <p:cNvSpPr>
            <a:spLocks noGrp="1"/>
          </p:cNvSpPr>
          <p:nvPr>
            <p:ph type="dt" idx="1"/>
          </p:nvPr>
        </p:nvSpPr>
        <p:spPr/>
        <p:txBody>
          <a:bodyPr/>
          <a:lstStyle/>
          <a:p>
            <a:pPr>
              <a:defRPr/>
            </a:pPr>
            <a:r>
              <a:rPr lang="en-US" dirty="0"/>
              <a:t>6/27/2011</a:t>
            </a:r>
          </a:p>
        </p:txBody>
      </p:sp>
      <p:sp>
        <p:nvSpPr>
          <p:cNvPr id="5" name="Footer Placeholder 4"/>
          <p:cNvSpPr>
            <a:spLocks noGrp="1"/>
          </p:cNvSpPr>
          <p:nvPr>
            <p:ph type="ftr" sz="quarter" idx="4"/>
          </p:nvPr>
        </p:nvSpPr>
        <p:spPr/>
        <p:txBody>
          <a:bodyPr/>
          <a:lstStyle/>
          <a:p>
            <a:pPr>
              <a:defRPr/>
            </a:pPr>
            <a:r>
              <a:rPr lang="en-US" dirty="0"/>
              <a:t>Digital Image and Graphics Resources for Accessible Materials</a:t>
            </a:r>
          </a:p>
        </p:txBody>
      </p:sp>
      <p:sp>
        <p:nvSpPr>
          <p:cNvPr id="6" name="Slide Number Placeholder 5"/>
          <p:cNvSpPr>
            <a:spLocks noGrp="1"/>
          </p:cNvSpPr>
          <p:nvPr>
            <p:ph type="sldNum" sz="quarter" idx="5"/>
          </p:nvPr>
        </p:nvSpPr>
        <p:spPr/>
        <p:txBody>
          <a:bodyPr/>
          <a:lstStyle/>
          <a:p>
            <a:pPr>
              <a:defRPr/>
            </a:pPr>
            <a:fld id="{8A896649-7EEC-4510-A13E-D1AC5A107D47}" type="slidenum">
              <a:rPr lang="en-US" smtClean="0"/>
              <a:pPr>
                <a:defRPr/>
              </a:pPr>
              <a:t>2</a:t>
            </a:fld>
            <a:endParaRPr lang="en-US" dirty="0"/>
          </a:p>
        </p:txBody>
      </p:sp>
    </p:spTree>
    <p:extLst>
      <p:ext uri="{BB962C8B-B14F-4D97-AF65-F5344CB8AC3E}">
        <p14:creationId xmlns:p14="http://schemas.microsoft.com/office/powerpoint/2010/main" val="3191975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dirty="0"/>
              <a:t>6/27/2011</a:t>
            </a:r>
          </a:p>
        </p:txBody>
      </p:sp>
      <p:sp>
        <p:nvSpPr>
          <p:cNvPr id="5" name="Footer Placeholder 4"/>
          <p:cNvSpPr>
            <a:spLocks noGrp="1"/>
          </p:cNvSpPr>
          <p:nvPr>
            <p:ph type="ftr" sz="quarter" idx="11"/>
          </p:nvPr>
        </p:nvSpPr>
        <p:spPr/>
        <p:txBody>
          <a:bodyPr/>
          <a:lstStyle/>
          <a:p>
            <a:pPr>
              <a:defRPr/>
            </a:pPr>
            <a:r>
              <a:rPr lang="en-US" dirty="0"/>
              <a:t>Digital Image and Graphics Resources for Accessible Materials</a:t>
            </a:r>
          </a:p>
        </p:txBody>
      </p:sp>
      <p:sp>
        <p:nvSpPr>
          <p:cNvPr id="6" name="Slide Number Placeholder 5"/>
          <p:cNvSpPr>
            <a:spLocks noGrp="1"/>
          </p:cNvSpPr>
          <p:nvPr>
            <p:ph type="sldNum" sz="quarter" idx="12"/>
          </p:nvPr>
        </p:nvSpPr>
        <p:spPr/>
        <p:txBody>
          <a:bodyPr/>
          <a:lstStyle/>
          <a:p>
            <a:pPr>
              <a:defRPr/>
            </a:pPr>
            <a:fld id="{8A896649-7EEC-4510-A13E-D1AC5A107D47}" type="slidenum">
              <a:rPr lang="en-US" smtClean="0"/>
              <a:pPr>
                <a:defRPr/>
              </a:pPr>
              <a:t>5</a:t>
            </a:fld>
            <a:endParaRPr lang="en-US" dirty="0"/>
          </a:p>
        </p:txBody>
      </p:sp>
    </p:spTree>
    <p:extLst>
      <p:ext uri="{BB962C8B-B14F-4D97-AF65-F5344CB8AC3E}">
        <p14:creationId xmlns:p14="http://schemas.microsoft.com/office/powerpoint/2010/main" val="2823017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dirty="0"/>
              <a:t>6/27/2011</a:t>
            </a:r>
          </a:p>
        </p:txBody>
      </p:sp>
      <p:sp>
        <p:nvSpPr>
          <p:cNvPr id="5" name="Footer Placeholder 4"/>
          <p:cNvSpPr>
            <a:spLocks noGrp="1"/>
          </p:cNvSpPr>
          <p:nvPr>
            <p:ph type="ftr" sz="quarter" idx="11"/>
          </p:nvPr>
        </p:nvSpPr>
        <p:spPr/>
        <p:txBody>
          <a:bodyPr/>
          <a:lstStyle/>
          <a:p>
            <a:pPr>
              <a:defRPr/>
            </a:pPr>
            <a:r>
              <a:rPr lang="en-US" dirty="0"/>
              <a:t>Digital Image and Graphics Resources for Accessible Materials</a:t>
            </a:r>
          </a:p>
        </p:txBody>
      </p:sp>
      <p:sp>
        <p:nvSpPr>
          <p:cNvPr id="6" name="Slide Number Placeholder 5"/>
          <p:cNvSpPr>
            <a:spLocks noGrp="1"/>
          </p:cNvSpPr>
          <p:nvPr>
            <p:ph type="sldNum" sz="quarter" idx="12"/>
          </p:nvPr>
        </p:nvSpPr>
        <p:spPr/>
        <p:txBody>
          <a:bodyPr/>
          <a:lstStyle/>
          <a:p>
            <a:pPr>
              <a:defRPr/>
            </a:pPr>
            <a:fld id="{8A896649-7EEC-4510-A13E-D1AC5A107D47}" type="slidenum">
              <a:rPr lang="en-US" smtClean="0"/>
              <a:pPr>
                <a:defRPr/>
              </a:pPr>
              <a:t>6</a:t>
            </a:fld>
            <a:endParaRPr lang="en-US" dirty="0"/>
          </a:p>
        </p:txBody>
      </p:sp>
    </p:spTree>
    <p:extLst>
      <p:ext uri="{BB962C8B-B14F-4D97-AF65-F5344CB8AC3E}">
        <p14:creationId xmlns:p14="http://schemas.microsoft.com/office/powerpoint/2010/main" val="3975598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S PGothic" charset="0"/>
              </a:rPr>
              <a:t>* Nobody cares about books that aren’t relevant to them. Locally relevant content is super important.</a:t>
            </a:r>
          </a:p>
          <a:p>
            <a:r>
              <a:rPr lang="en-US" sz="1200" kern="1200" dirty="0">
                <a:solidFill>
                  <a:schemeClr val="tx1"/>
                </a:solidFill>
                <a:effectLst/>
                <a:latin typeface="+mn-lt"/>
                <a:ea typeface="MS PGothic" pitchFamily="34" charset="-128"/>
                <a:cs typeface="MS PGothic" charset="0"/>
              </a:rPr>
              <a:t>Mother tongue language is important</a:t>
            </a:r>
          </a:p>
          <a:p>
            <a:pPr marL="17145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charset="0"/>
              </a:rPr>
              <a:t>And, all the content in the world doesn’t matter if you can’t get to it, and technology enables that. </a:t>
            </a:r>
            <a:endParaRPr lang="en-US" dirty="0"/>
          </a:p>
        </p:txBody>
      </p:sp>
      <p:sp>
        <p:nvSpPr>
          <p:cNvPr id="4" name="Date Placeholder 3"/>
          <p:cNvSpPr>
            <a:spLocks noGrp="1"/>
          </p:cNvSpPr>
          <p:nvPr>
            <p:ph type="dt" idx="1"/>
          </p:nvPr>
        </p:nvSpPr>
        <p:spPr/>
        <p:txBody>
          <a:bodyPr/>
          <a:lstStyle/>
          <a:p>
            <a:pPr>
              <a:defRPr/>
            </a:pPr>
            <a:r>
              <a:rPr lang="en-US" dirty="0"/>
              <a:t>6/27/2011</a:t>
            </a:r>
          </a:p>
        </p:txBody>
      </p:sp>
      <p:sp>
        <p:nvSpPr>
          <p:cNvPr id="5" name="Footer Placeholder 4"/>
          <p:cNvSpPr>
            <a:spLocks noGrp="1"/>
          </p:cNvSpPr>
          <p:nvPr>
            <p:ph type="ftr" sz="quarter" idx="4"/>
          </p:nvPr>
        </p:nvSpPr>
        <p:spPr/>
        <p:txBody>
          <a:bodyPr/>
          <a:lstStyle/>
          <a:p>
            <a:pPr>
              <a:defRPr/>
            </a:pPr>
            <a:r>
              <a:rPr lang="en-US" dirty="0"/>
              <a:t>Digital Image and Graphics Resources for Accessible Materials</a:t>
            </a:r>
          </a:p>
        </p:txBody>
      </p:sp>
      <p:sp>
        <p:nvSpPr>
          <p:cNvPr id="6" name="Slide Number Placeholder 5"/>
          <p:cNvSpPr>
            <a:spLocks noGrp="1"/>
          </p:cNvSpPr>
          <p:nvPr>
            <p:ph type="sldNum" sz="quarter" idx="5"/>
          </p:nvPr>
        </p:nvSpPr>
        <p:spPr/>
        <p:txBody>
          <a:bodyPr/>
          <a:lstStyle/>
          <a:p>
            <a:pPr>
              <a:defRPr/>
            </a:pPr>
            <a:fld id="{8A896649-7EEC-4510-A13E-D1AC5A107D47}" type="slidenum">
              <a:rPr lang="en-US" smtClean="0"/>
              <a:pPr>
                <a:defRPr/>
              </a:pPr>
              <a:t>7</a:t>
            </a:fld>
            <a:endParaRPr lang="en-US" dirty="0"/>
          </a:p>
        </p:txBody>
      </p:sp>
    </p:spTree>
    <p:extLst>
      <p:ext uri="{BB962C8B-B14F-4D97-AF65-F5344CB8AC3E}">
        <p14:creationId xmlns:p14="http://schemas.microsoft.com/office/powerpoint/2010/main" val="3984060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legislation which authorizes appropriations for the Library of Congress National Library Service for the Blind and Physically Handicapped was dropped as unsuitable for the purpose of defining such individuals in section 121A because the Marrakesh Treaty contains no similar requirement for determining whether such individuals ‘‘are eligible or may qualify’’ as such beneficiaries ‘‘in accordance with’’ a particular national law. </a:t>
            </a:r>
          </a:p>
          <a:p>
            <a:pPr marL="171450" indent="-171450">
              <a:buFont typeface="Arial" panose="020B0604020202020204" pitchFamily="34" charset="0"/>
              <a:buChar char="•"/>
            </a:pPr>
            <a:r>
              <a:rPr lang="en-US" dirty="0"/>
              <a:t>121A - New section 121A is intended to implement the obligations of the United States under the Marrakesh Treaty to permit the exportation and importation of accessible format copies of copyrighted works for use by eligible persons, that is persons who are blind or other persons with print disabilities.</a:t>
            </a:r>
          </a:p>
          <a:p>
            <a:pPr marL="171450" indent="-171450">
              <a:buFont typeface="Arial" panose="020B0604020202020204" pitchFamily="34" charset="0"/>
              <a:buChar char="•"/>
            </a:pPr>
            <a:r>
              <a:rPr lang="en-US" dirty="0"/>
              <a:t> </a:t>
            </a:r>
          </a:p>
        </p:txBody>
      </p:sp>
      <p:sp>
        <p:nvSpPr>
          <p:cNvPr id="4" name="Date Placeholder 3"/>
          <p:cNvSpPr>
            <a:spLocks noGrp="1"/>
          </p:cNvSpPr>
          <p:nvPr>
            <p:ph type="dt" idx="1"/>
          </p:nvPr>
        </p:nvSpPr>
        <p:spPr/>
        <p:txBody>
          <a:bodyPr/>
          <a:lstStyle/>
          <a:p>
            <a:pPr>
              <a:defRPr/>
            </a:pPr>
            <a:r>
              <a:rPr lang="en-US" dirty="0"/>
              <a:t>6/27/2011</a:t>
            </a:r>
          </a:p>
        </p:txBody>
      </p:sp>
      <p:sp>
        <p:nvSpPr>
          <p:cNvPr id="5" name="Footer Placeholder 4"/>
          <p:cNvSpPr>
            <a:spLocks noGrp="1"/>
          </p:cNvSpPr>
          <p:nvPr>
            <p:ph type="ftr" sz="quarter" idx="4"/>
          </p:nvPr>
        </p:nvSpPr>
        <p:spPr/>
        <p:txBody>
          <a:bodyPr/>
          <a:lstStyle/>
          <a:p>
            <a:pPr>
              <a:defRPr/>
            </a:pPr>
            <a:r>
              <a:rPr lang="en-US" dirty="0"/>
              <a:t>Digital Image and Graphics Resources for Accessible Materials</a:t>
            </a:r>
          </a:p>
        </p:txBody>
      </p:sp>
      <p:sp>
        <p:nvSpPr>
          <p:cNvPr id="6" name="Slide Number Placeholder 5"/>
          <p:cNvSpPr>
            <a:spLocks noGrp="1"/>
          </p:cNvSpPr>
          <p:nvPr>
            <p:ph type="sldNum" sz="quarter" idx="5"/>
          </p:nvPr>
        </p:nvSpPr>
        <p:spPr/>
        <p:txBody>
          <a:bodyPr/>
          <a:lstStyle/>
          <a:p>
            <a:pPr>
              <a:defRPr/>
            </a:pPr>
            <a:fld id="{8A896649-7EEC-4510-A13E-D1AC5A107D47}" type="slidenum">
              <a:rPr lang="en-US" smtClean="0"/>
              <a:pPr>
                <a:defRPr/>
              </a:pPr>
              <a:t>11</a:t>
            </a:fld>
            <a:endParaRPr lang="en-US" dirty="0"/>
          </a:p>
        </p:txBody>
      </p:sp>
    </p:spTree>
    <p:extLst>
      <p:ext uri="{BB962C8B-B14F-4D97-AF65-F5344CB8AC3E}">
        <p14:creationId xmlns:p14="http://schemas.microsoft.com/office/powerpoint/2010/main" val="1228978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4" name="Rectangle 3"/>
          <p:cNvSpPr/>
          <p:nvPr/>
        </p:nvSpPr>
        <p:spPr>
          <a:xfrm>
            <a:off x="0" y="4343400"/>
            <a:ext cx="2514600" cy="2514600"/>
          </a:xfrm>
          <a:prstGeom prst="rect">
            <a:avLst/>
          </a:prstGeom>
          <a:solidFill>
            <a:schemeClr val="tx2">
              <a:lumMod val="90000"/>
              <a:lumOff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Whitney Book"/>
            </a:endParaRPr>
          </a:p>
        </p:txBody>
      </p:sp>
      <p:sp>
        <p:nvSpPr>
          <p:cNvPr id="5" name="Rectangle 4"/>
          <p:cNvSpPr/>
          <p:nvPr/>
        </p:nvSpPr>
        <p:spPr>
          <a:xfrm>
            <a:off x="381000" y="381000"/>
            <a:ext cx="8382000" cy="609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Whitney Book"/>
            </a:endParaRPr>
          </a:p>
        </p:txBody>
      </p:sp>
      <p:pic>
        <p:nvPicPr>
          <p:cNvPr id="6" name="Picture 13" title="Benetech logo, Technology Serving Humanity"/>
          <p:cNvPicPr>
            <a:picLocks noChangeAspect="1"/>
          </p:cNvPicPr>
          <p:nvPr/>
        </p:nvPicPr>
        <p:blipFill>
          <a:blip r:embed="rId2" cstate="print">
            <a:extLst>
              <a:ext uri="{28A0092B-C50C-407E-A947-70E740481C1C}">
                <a14:useLocalDpi xmlns:a14="http://schemas.microsoft.com/office/drawing/2010/main" val="0"/>
              </a:ext>
            </a:extLst>
          </a:blip>
          <a:srcRect l="17374" t="21111" r="18233" b="35556"/>
          <a:stretch>
            <a:fillRect/>
          </a:stretch>
        </p:blipFill>
        <p:spPr bwMode="auto">
          <a:xfrm>
            <a:off x="1676400" y="838200"/>
            <a:ext cx="5715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81000" y="4343400"/>
            <a:ext cx="2133600" cy="213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Whitney Book"/>
            </a:endParaRPr>
          </a:p>
        </p:txBody>
      </p:sp>
      <p:sp>
        <p:nvSpPr>
          <p:cNvPr id="8" name="Rectangle 7"/>
          <p:cNvSpPr/>
          <p:nvPr/>
        </p:nvSpPr>
        <p:spPr>
          <a:xfrm>
            <a:off x="381000" y="5410200"/>
            <a:ext cx="533400" cy="533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Whitney Book"/>
            </a:endParaRPr>
          </a:p>
        </p:txBody>
      </p:sp>
      <p:sp>
        <p:nvSpPr>
          <p:cNvPr id="9" name="Oval 8"/>
          <p:cNvSpPr/>
          <p:nvPr/>
        </p:nvSpPr>
        <p:spPr>
          <a:xfrm>
            <a:off x="838200" y="5867400"/>
            <a:ext cx="609600" cy="609600"/>
          </a:xfrm>
          <a:prstGeom prst="ellipse">
            <a:avLst/>
          </a:prstGeom>
          <a:solidFill>
            <a:srgbClr val="FFB8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Whitney Bold"/>
              <a:cs typeface="Whitney Bold"/>
            </a:endParaRPr>
          </a:p>
        </p:txBody>
      </p:sp>
      <p:sp>
        <p:nvSpPr>
          <p:cNvPr id="10" name="Oval 9"/>
          <p:cNvSpPr/>
          <p:nvPr/>
        </p:nvSpPr>
        <p:spPr>
          <a:xfrm>
            <a:off x="2438400" y="3810000"/>
            <a:ext cx="609600" cy="6096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Whitney Bold"/>
              <a:cs typeface="Whitney Bold"/>
            </a:endParaRPr>
          </a:p>
        </p:txBody>
      </p:sp>
      <p:sp>
        <p:nvSpPr>
          <p:cNvPr id="2" name="Title 1"/>
          <p:cNvSpPr>
            <a:spLocks noGrp="1"/>
          </p:cNvSpPr>
          <p:nvPr>
            <p:ph type="ctrTitle"/>
          </p:nvPr>
        </p:nvSpPr>
        <p:spPr>
          <a:xfrm>
            <a:off x="2667000" y="4978806"/>
            <a:ext cx="5791200" cy="646331"/>
          </a:xfrm>
        </p:spPr>
        <p:txBody>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667000" y="5641975"/>
            <a:ext cx="5791200" cy="461665"/>
          </a:xfrm>
        </p:spPr>
        <p:txBody>
          <a:bodyPr>
            <a:spAutoFit/>
          </a:bodyPr>
          <a:lstStyle>
            <a:lvl1pPr marL="0" indent="0" algn="l">
              <a:buNone/>
              <a:defRPr sz="2400" b="0" i="0">
                <a:solidFill>
                  <a:schemeClr val="tx1"/>
                </a:solidFill>
                <a:latin typeface="Whitney Medium"/>
                <a:cs typeface="Whitney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46299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4377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19196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409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001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398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1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066800"/>
          </a:xfrm>
          <a:prstGeom prst="rect">
            <a:avLst/>
          </a:prstGeom>
          <a:solidFill>
            <a:srgbClr val="0022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Whitney Book"/>
            </a:endParaRPr>
          </a:p>
        </p:txBody>
      </p:sp>
      <p:grpSp>
        <p:nvGrpSpPr>
          <p:cNvPr id="1027" name="Group 11"/>
          <p:cNvGrpSpPr>
            <a:grpSpLocks/>
          </p:cNvGrpSpPr>
          <p:nvPr/>
        </p:nvGrpSpPr>
        <p:grpSpPr bwMode="auto">
          <a:xfrm>
            <a:off x="8164513" y="117475"/>
            <a:ext cx="711200" cy="769938"/>
            <a:chOff x="8123101" y="1006703"/>
            <a:chExt cx="711788" cy="770329"/>
          </a:xfrm>
        </p:grpSpPr>
        <p:pic>
          <p:nvPicPr>
            <p:cNvPr id="1031" name="Picture 9" title="Benetech logo"/>
            <p:cNvPicPr>
              <a:picLocks noChangeAspect="1"/>
            </p:cNvPicPr>
            <p:nvPr userDrawn="1"/>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59445" t="23334" r="21515" b="50000"/>
            <a:stretch>
              <a:fillRect/>
            </a:stretch>
          </p:blipFill>
          <p:spPr bwMode="auto">
            <a:xfrm>
              <a:off x="8123101" y="1006703"/>
              <a:ext cx="711788" cy="77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userDrawn="1"/>
          </p:nvSpPr>
          <p:spPr>
            <a:xfrm>
              <a:off x="8132634" y="1055941"/>
              <a:ext cx="691133" cy="690913"/>
            </a:xfrm>
            <a:prstGeom prst="ellipse">
              <a:avLst/>
            </a:prstGeom>
            <a:noFill/>
            <a:ln w="38100" cap="flat" cmpd="sng" algn="ctr">
              <a:solidFill>
                <a:srgbClr val="00225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Whitney Book"/>
              </a:endParaRPr>
            </a:p>
          </p:txBody>
        </p:sp>
      </p:grpSp>
      <p:sp>
        <p:nvSpPr>
          <p:cNvPr id="1028" name="Title Placeholder 1"/>
          <p:cNvSpPr>
            <a:spLocks noGrp="1"/>
          </p:cNvSpPr>
          <p:nvPr>
            <p:ph type="title"/>
          </p:nvPr>
        </p:nvSpPr>
        <p:spPr bwMode="white">
          <a:xfrm>
            <a:off x="311150" y="509588"/>
            <a:ext cx="7537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029" name="Text Placeholder 2"/>
          <p:cNvSpPr>
            <a:spLocks noGrp="1"/>
          </p:cNvSpPr>
          <p:nvPr>
            <p:ph type="body" idx="1"/>
          </p:nvPr>
        </p:nvSpPr>
        <p:spPr bwMode="auto">
          <a:xfrm>
            <a:off x="304800" y="1600200"/>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p:nvSpPr>
        <p:spPr>
          <a:xfrm>
            <a:off x="7962900" y="6553200"/>
            <a:ext cx="990600" cy="230188"/>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defRPr/>
            </a:pPr>
            <a:r>
              <a:rPr lang="en-US" sz="900" dirty="0">
                <a:solidFill>
                  <a:srgbClr val="7F7F7F"/>
                </a:solidFill>
                <a:latin typeface="Whitney Semibold" charset="0"/>
              </a:rPr>
              <a:t>Page </a:t>
            </a:r>
            <a:fld id="{2B56DEE3-E79D-4D26-927F-0246B341044F}" type="slidenum">
              <a:rPr lang="en-US" sz="900" smtClean="0">
                <a:solidFill>
                  <a:srgbClr val="7F7F7F"/>
                </a:solidFill>
                <a:latin typeface="Whitney Semibold" charset="0"/>
              </a:rPr>
              <a:pPr algn="r" eaLnBrk="1" hangingPunct="1">
                <a:defRPr/>
              </a:pPr>
              <a:t>‹#›</a:t>
            </a:fld>
            <a:endParaRPr lang="en-US" sz="900" dirty="0">
              <a:solidFill>
                <a:srgbClr val="7F7F7F"/>
              </a:solidFill>
              <a:latin typeface="Whitney Semibold" charset="0"/>
            </a:endParaRPr>
          </a:p>
        </p:txBody>
      </p:sp>
    </p:spTree>
  </p:cSld>
  <p:clrMap bg1="lt1" tx1="dk1" bg2="lt2" tx2="dk2" accent1="accent1" accent2="accent2" accent3="accent3" accent4="accent4" accent5="accent5" accent6="accent6" hlink="hlink" folHlink="folHlink"/>
  <p:sldLayoutIdLst>
    <p:sldLayoutId id="2147483857" r:id="rId1"/>
    <p:sldLayoutId id="2147483851" r:id="rId2"/>
    <p:sldLayoutId id="2147483852" r:id="rId3"/>
    <p:sldLayoutId id="2147483853" r:id="rId4"/>
    <p:sldLayoutId id="2147483854" r:id="rId5"/>
    <p:sldLayoutId id="2147483855" r:id="rId6"/>
    <p:sldLayoutId id="2147483856" r:id="rId7"/>
  </p:sldLayoutIdLst>
  <p:hf hdr="0"/>
  <p:txStyles>
    <p:titleStyle>
      <a:lvl1pPr algn="l" defTabSz="457200" rtl="0" eaLnBrk="1" fontAlgn="base" hangingPunct="1">
        <a:spcBef>
          <a:spcPct val="0"/>
        </a:spcBef>
        <a:spcAft>
          <a:spcPct val="0"/>
        </a:spcAft>
        <a:defRPr sz="2800" kern="1200">
          <a:solidFill>
            <a:schemeClr val="bg1"/>
          </a:solidFill>
          <a:latin typeface="Whitney Book"/>
          <a:ea typeface="MS PGothic" pitchFamily="34" charset="-128"/>
          <a:cs typeface="Whitney Book"/>
        </a:defRPr>
      </a:lvl1pPr>
      <a:lvl2pPr algn="l" defTabSz="457200" rtl="0" eaLnBrk="1" fontAlgn="base" hangingPunct="1">
        <a:spcBef>
          <a:spcPct val="0"/>
        </a:spcBef>
        <a:spcAft>
          <a:spcPct val="0"/>
        </a:spcAft>
        <a:defRPr sz="2800">
          <a:solidFill>
            <a:schemeClr val="bg1"/>
          </a:solidFill>
          <a:latin typeface="Whitney Book"/>
          <a:ea typeface="MS PGothic" pitchFamily="34" charset="-128"/>
          <a:cs typeface="Whitney Book"/>
        </a:defRPr>
      </a:lvl2pPr>
      <a:lvl3pPr algn="l" defTabSz="457200" rtl="0" eaLnBrk="1" fontAlgn="base" hangingPunct="1">
        <a:spcBef>
          <a:spcPct val="0"/>
        </a:spcBef>
        <a:spcAft>
          <a:spcPct val="0"/>
        </a:spcAft>
        <a:defRPr sz="2800">
          <a:solidFill>
            <a:schemeClr val="bg1"/>
          </a:solidFill>
          <a:latin typeface="Whitney Book"/>
          <a:ea typeface="MS PGothic" pitchFamily="34" charset="-128"/>
          <a:cs typeface="Whitney Book"/>
        </a:defRPr>
      </a:lvl3pPr>
      <a:lvl4pPr algn="l" defTabSz="457200" rtl="0" eaLnBrk="1" fontAlgn="base" hangingPunct="1">
        <a:spcBef>
          <a:spcPct val="0"/>
        </a:spcBef>
        <a:spcAft>
          <a:spcPct val="0"/>
        </a:spcAft>
        <a:defRPr sz="2800">
          <a:solidFill>
            <a:schemeClr val="bg1"/>
          </a:solidFill>
          <a:latin typeface="Whitney Book"/>
          <a:ea typeface="MS PGothic" pitchFamily="34" charset="-128"/>
          <a:cs typeface="Whitney Book"/>
        </a:defRPr>
      </a:lvl4pPr>
      <a:lvl5pPr algn="l" defTabSz="457200" rtl="0" eaLnBrk="1" fontAlgn="base" hangingPunct="1">
        <a:spcBef>
          <a:spcPct val="0"/>
        </a:spcBef>
        <a:spcAft>
          <a:spcPct val="0"/>
        </a:spcAft>
        <a:defRPr sz="2800">
          <a:solidFill>
            <a:schemeClr val="bg1"/>
          </a:solidFill>
          <a:latin typeface="Whitney Book"/>
          <a:ea typeface="MS PGothic" pitchFamily="34" charset="-128"/>
          <a:cs typeface="Whitney Book"/>
        </a:defRPr>
      </a:lvl5pPr>
      <a:lvl6pPr marL="457200" algn="l" defTabSz="457200" rtl="0" eaLnBrk="1" fontAlgn="base" hangingPunct="1">
        <a:spcBef>
          <a:spcPct val="0"/>
        </a:spcBef>
        <a:spcAft>
          <a:spcPct val="0"/>
        </a:spcAft>
        <a:defRPr sz="2800">
          <a:solidFill>
            <a:schemeClr val="bg1"/>
          </a:solidFill>
          <a:latin typeface="Whitney Book"/>
          <a:ea typeface="Whitney Book"/>
          <a:cs typeface="Whitney Book"/>
        </a:defRPr>
      </a:lvl6pPr>
      <a:lvl7pPr marL="914400" algn="l" defTabSz="457200" rtl="0" eaLnBrk="1" fontAlgn="base" hangingPunct="1">
        <a:spcBef>
          <a:spcPct val="0"/>
        </a:spcBef>
        <a:spcAft>
          <a:spcPct val="0"/>
        </a:spcAft>
        <a:defRPr sz="2800">
          <a:solidFill>
            <a:schemeClr val="bg1"/>
          </a:solidFill>
          <a:latin typeface="Whitney Book"/>
          <a:ea typeface="Whitney Book"/>
          <a:cs typeface="Whitney Book"/>
        </a:defRPr>
      </a:lvl7pPr>
      <a:lvl8pPr marL="1371600" algn="l" defTabSz="457200" rtl="0" eaLnBrk="1" fontAlgn="base" hangingPunct="1">
        <a:spcBef>
          <a:spcPct val="0"/>
        </a:spcBef>
        <a:spcAft>
          <a:spcPct val="0"/>
        </a:spcAft>
        <a:defRPr sz="2800">
          <a:solidFill>
            <a:schemeClr val="bg1"/>
          </a:solidFill>
          <a:latin typeface="Whitney Book"/>
          <a:ea typeface="Whitney Book"/>
          <a:cs typeface="Whitney Book"/>
        </a:defRPr>
      </a:lvl8pPr>
      <a:lvl9pPr marL="1828800" algn="l" defTabSz="457200" rtl="0" eaLnBrk="1" fontAlgn="base" hangingPunct="1">
        <a:spcBef>
          <a:spcPct val="0"/>
        </a:spcBef>
        <a:spcAft>
          <a:spcPct val="0"/>
        </a:spcAft>
        <a:defRPr sz="2800">
          <a:solidFill>
            <a:schemeClr val="bg1"/>
          </a:solidFill>
          <a:latin typeface="Whitney Book"/>
          <a:ea typeface="Whitney Book"/>
          <a:cs typeface="Whitney Book"/>
        </a:defRPr>
      </a:lvl9pPr>
    </p:titleStyle>
    <p:bodyStyle>
      <a:lvl1pPr marL="342900" indent="-342900" algn="l" defTabSz="457200" rtl="0" eaLnBrk="1" fontAlgn="base" hangingPunct="1">
        <a:spcBef>
          <a:spcPct val="0"/>
        </a:spcBef>
        <a:spcAft>
          <a:spcPts val="800"/>
        </a:spcAft>
        <a:buClr>
          <a:schemeClr val="accent1"/>
        </a:buClr>
        <a:buSzPct val="80000"/>
        <a:buFont typeface="Lucida Grande" charset="0"/>
        <a:buChar char="●"/>
        <a:defRPr sz="2400" kern="1200">
          <a:solidFill>
            <a:schemeClr val="tx1"/>
          </a:solidFill>
          <a:latin typeface="Whitney Book"/>
          <a:ea typeface="MS PGothic" pitchFamily="34" charset="-128"/>
          <a:cs typeface="Whitney Book"/>
        </a:defRPr>
      </a:lvl1pPr>
      <a:lvl2pPr marL="742950" indent="-285750" algn="l" defTabSz="457200" rtl="0" eaLnBrk="1" fontAlgn="base" hangingPunct="1">
        <a:spcBef>
          <a:spcPct val="0"/>
        </a:spcBef>
        <a:spcAft>
          <a:spcPts val="800"/>
        </a:spcAft>
        <a:buFont typeface="Arial" pitchFamily="34" charset="0"/>
        <a:buChar char="–"/>
        <a:defRPr sz="2000" kern="1200">
          <a:solidFill>
            <a:schemeClr val="tx1"/>
          </a:solidFill>
          <a:latin typeface="Whitney Book"/>
          <a:ea typeface="Whitney Book"/>
          <a:cs typeface="Whitney Book"/>
        </a:defRPr>
      </a:lvl2pPr>
      <a:lvl3pPr marL="1143000" indent="-228600" algn="l" defTabSz="457200" rtl="0" eaLnBrk="1" fontAlgn="base" hangingPunct="1">
        <a:spcBef>
          <a:spcPct val="0"/>
        </a:spcBef>
        <a:spcAft>
          <a:spcPts val="800"/>
        </a:spcAft>
        <a:buFont typeface="Arial" pitchFamily="34" charset="0"/>
        <a:buChar char="•"/>
        <a:defRPr kern="1200">
          <a:solidFill>
            <a:schemeClr val="tx1"/>
          </a:solidFill>
          <a:latin typeface="Whitney Book"/>
          <a:ea typeface="Whitney Book"/>
          <a:cs typeface="Whitney Book"/>
        </a:defRPr>
      </a:lvl3pPr>
      <a:lvl4pPr marL="1600200" indent="-228600" algn="l" defTabSz="457200" rtl="0" eaLnBrk="1" fontAlgn="base" hangingPunct="1">
        <a:spcBef>
          <a:spcPct val="0"/>
        </a:spcBef>
        <a:spcAft>
          <a:spcPts val="800"/>
        </a:spcAft>
        <a:buFont typeface="Arial" pitchFamily="34" charset="0"/>
        <a:buChar char="–"/>
        <a:defRPr kern="1200">
          <a:solidFill>
            <a:schemeClr val="tx1"/>
          </a:solidFill>
          <a:latin typeface="Whitney Book"/>
          <a:ea typeface="Whitney Book"/>
          <a:cs typeface="Whitney Book"/>
        </a:defRPr>
      </a:lvl4pPr>
      <a:lvl5pPr marL="2057400" indent="-228600" algn="l" defTabSz="457200" rtl="0" eaLnBrk="1" fontAlgn="base" hangingPunct="1">
        <a:spcBef>
          <a:spcPct val="0"/>
        </a:spcBef>
        <a:spcAft>
          <a:spcPts val="800"/>
        </a:spcAft>
        <a:buFont typeface="Arial" pitchFamily="34" charset="0"/>
        <a:buChar char="»"/>
        <a:defRPr kern="1200">
          <a:solidFill>
            <a:schemeClr val="tx1"/>
          </a:solidFill>
          <a:latin typeface="Whitney Book"/>
          <a:ea typeface="Whitney Book"/>
          <a:cs typeface="Whitney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mailto:lisaw@Benetech.or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2667000" y="4978182"/>
            <a:ext cx="5943600" cy="646331"/>
          </a:xfrm>
        </p:spPr>
        <p:txBody>
          <a:bodyPr/>
          <a:lstStyle/>
          <a:p>
            <a:pPr eaLnBrk="1" hangingPunct="1"/>
            <a:r>
              <a:rPr lang="en-US" dirty="0">
                <a:latin typeface="Whitney Book" charset="0"/>
                <a:cs typeface="Whitney Book" charset="0"/>
              </a:rPr>
              <a:t>Books Beyond Our Boarders</a:t>
            </a:r>
          </a:p>
        </p:txBody>
      </p:sp>
      <p:sp>
        <p:nvSpPr>
          <p:cNvPr id="4099" name="Subtitle 2"/>
          <p:cNvSpPr>
            <a:spLocks noGrp="1"/>
          </p:cNvSpPr>
          <p:nvPr>
            <p:ph type="subTitle" idx="1"/>
          </p:nvPr>
        </p:nvSpPr>
        <p:spPr>
          <a:xfrm>
            <a:off x="2514600" y="5715000"/>
            <a:ext cx="5791200" cy="461963"/>
          </a:xfrm>
        </p:spPr>
        <p:txBody>
          <a:bodyPr/>
          <a:lstStyle/>
          <a:p>
            <a:pPr eaLnBrk="1" hangingPunct="1"/>
            <a:r>
              <a:rPr lang="en-US" dirty="0">
                <a:latin typeface="Whitney Medium" charset="0"/>
                <a:cs typeface="Whitney Book" charset="0"/>
              </a:rPr>
              <a:t>Dr. Lisa Wadors Verne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416CB7-B31C-4D4C-983B-2259B614AF1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FC940BF7-3661-A74D-8704-F6B0602E2A5E}"/>
              </a:ext>
            </a:extLst>
          </p:cNvPr>
          <p:cNvSpPr>
            <a:spLocks noGrp="1"/>
          </p:cNvSpPr>
          <p:nvPr>
            <p:ph idx="1"/>
          </p:nvPr>
        </p:nvSpPr>
        <p:spPr/>
        <p:txBody>
          <a:bodyPr/>
          <a:lstStyle/>
          <a:p>
            <a:r>
              <a:rPr lang="en-US" dirty="0"/>
              <a:t>The Treaty came into force on September 30, 2016</a:t>
            </a:r>
          </a:p>
          <a:p>
            <a:pPr lvl="1"/>
            <a:r>
              <a:rPr lang="en-US" dirty="0"/>
              <a:t>India was the first to ratify and Canada was the 20th</a:t>
            </a:r>
          </a:p>
          <a:p>
            <a:pPr lvl="0"/>
            <a:r>
              <a:rPr lang="en-US" dirty="0"/>
              <a:t>There are 54 parties contracting the Marrakech Treaty</a:t>
            </a:r>
          </a:p>
          <a:p>
            <a:pPr lvl="0"/>
            <a:r>
              <a:rPr lang="en-US" dirty="0"/>
              <a:t>US deposited the instrument and it will be ratified on May 8</a:t>
            </a:r>
            <a:r>
              <a:rPr lang="en-US" baseline="30000" dirty="0"/>
              <a:t>th</a:t>
            </a:r>
            <a:r>
              <a:rPr lang="en-US" dirty="0"/>
              <a:t>, 2019 </a:t>
            </a:r>
          </a:p>
          <a:p>
            <a:pPr lvl="0"/>
            <a:r>
              <a:rPr lang="en-US" dirty="0"/>
              <a:t>All together 81 countries have ratified the treaty</a:t>
            </a:r>
          </a:p>
          <a:p>
            <a:endParaRPr lang="en-US" dirty="0"/>
          </a:p>
        </p:txBody>
      </p:sp>
    </p:spTree>
    <p:extLst>
      <p:ext uri="{BB962C8B-B14F-4D97-AF65-F5344CB8AC3E}">
        <p14:creationId xmlns:p14="http://schemas.microsoft.com/office/powerpoint/2010/main" val="3022107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00B73F-F7AA-594C-950A-06932B9DC824}"/>
              </a:ext>
            </a:extLst>
          </p:cNvPr>
          <p:cNvSpPr>
            <a:spLocks noGrp="1"/>
          </p:cNvSpPr>
          <p:nvPr>
            <p:ph type="title"/>
          </p:nvPr>
        </p:nvSpPr>
        <p:spPr/>
        <p:txBody>
          <a:bodyPr/>
          <a:lstStyle/>
          <a:p>
            <a:r>
              <a:rPr lang="en-US" dirty="0"/>
              <a:t>Changes to US Copyright</a:t>
            </a:r>
          </a:p>
        </p:txBody>
      </p:sp>
      <p:sp>
        <p:nvSpPr>
          <p:cNvPr id="3" name="Content Placeholder 2">
            <a:extLst>
              <a:ext uri="{FF2B5EF4-FFF2-40B4-BE49-F238E27FC236}">
                <a16:creationId xmlns:a16="http://schemas.microsoft.com/office/drawing/2014/main" xmlns="" id="{968B92F4-15AE-5149-B26B-2289146B8EA2}"/>
              </a:ext>
            </a:extLst>
          </p:cNvPr>
          <p:cNvSpPr>
            <a:spLocks noGrp="1"/>
          </p:cNvSpPr>
          <p:nvPr>
            <p:ph idx="1"/>
          </p:nvPr>
        </p:nvSpPr>
        <p:spPr/>
        <p:txBody>
          <a:bodyPr/>
          <a:lstStyle/>
          <a:p>
            <a:r>
              <a:rPr lang="en-US" dirty="0"/>
              <a:t>Revision of section 121 and relevant terminology in both sections</a:t>
            </a:r>
          </a:p>
          <a:p>
            <a:r>
              <a:rPr lang="en-US" dirty="0"/>
              <a:t>New section 121A</a:t>
            </a:r>
          </a:p>
        </p:txBody>
      </p:sp>
      <p:pic>
        <p:nvPicPr>
          <p:cNvPr id="5" name="Picture 4" title="Image of copyright logo">
            <a:extLst>
              <a:ext uri="{FF2B5EF4-FFF2-40B4-BE49-F238E27FC236}">
                <a16:creationId xmlns:a16="http://schemas.microsoft.com/office/drawing/2014/main" xmlns="" id="{13FF341F-770E-A841-89BD-BF511BC40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429000"/>
            <a:ext cx="8728917" cy="2216150"/>
          </a:xfrm>
          <a:prstGeom prst="rect">
            <a:avLst/>
          </a:prstGeom>
        </p:spPr>
      </p:pic>
    </p:spTree>
    <p:extLst>
      <p:ext uri="{BB962C8B-B14F-4D97-AF65-F5344CB8AC3E}">
        <p14:creationId xmlns:p14="http://schemas.microsoft.com/office/powerpoint/2010/main" val="1360041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730483-8029-4F44-A4A6-BDF17AAA8BD7}"/>
              </a:ext>
            </a:extLst>
          </p:cNvPr>
          <p:cNvSpPr>
            <a:spLocks noGrp="1"/>
          </p:cNvSpPr>
          <p:nvPr>
            <p:ph type="title"/>
          </p:nvPr>
        </p:nvSpPr>
        <p:spPr/>
        <p:txBody>
          <a:bodyPr/>
          <a:lstStyle/>
          <a:p>
            <a:r>
              <a:rPr lang="en-US" dirty="0"/>
              <a:t>What does this mean for Bookshare?</a:t>
            </a:r>
          </a:p>
        </p:txBody>
      </p:sp>
      <p:sp>
        <p:nvSpPr>
          <p:cNvPr id="3" name="Content Placeholder 2">
            <a:extLst>
              <a:ext uri="{FF2B5EF4-FFF2-40B4-BE49-F238E27FC236}">
                <a16:creationId xmlns:a16="http://schemas.microsoft.com/office/drawing/2014/main" xmlns="" id="{26C42D33-3A23-D944-AC69-67DE08985DCB}"/>
              </a:ext>
            </a:extLst>
          </p:cNvPr>
          <p:cNvSpPr>
            <a:spLocks noGrp="1"/>
          </p:cNvSpPr>
          <p:nvPr>
            <p:ph idx="1"/>
          </p:nvPr>
        </p:nvSpPr>
        <p:spPr/>
        <p:txBody>
          <a:bodyPr/>
          <a:lstStyle/>
          <a:p>
            <a:r>
              <a:rPr lang="en-US" dirty="0"/>
              <a:t>Partnerships with other Marrakech countries</a:t>
            </a:r>
          </a:p>
          <a:p>
            <a:r>
              <a:rPr lang="en-US" dirty="0"/>
              <a:t>National Libraries</a:t>
            </a:r>
          </a:p>
          <a:p>
            <a:r>
              <a:rPr lang="en-US" dirty="0"/>
              <a:t>Library sharing platforms - EMMA</a:t>
            </a:r>
          </a:p>
        </p:txBody>
      </p:sp>
    </p:spTree>
    <p:extLst>
      <p:ext uri="{BB962C8B-B14F-4D97-AF65-F5344CB8AC3E}">
        <p14:creationId xmlns:p14="http://schemas.microsoft.com/office/powerpoint/2010/main" val="2946316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with a logo in the US for Bookshare, one in Canada for CELA, one in the UK for RNIB, one in the UAE for Dubai and one in Australia for Vision Australia" title="Map of the world"/>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1150" y="1585323"/>
            <a:ext cx="8458200" cy="4282077"/>
          </a:xfrm>
        </p:spPr>
      </p:pic>
      <p:pic>
        <p:nvPicPr>
          <p:cNvPr id="1032" name="Picture 8" descr="Image result for cela logo ca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301" y="2179933"/>
            <a:ext cx="417802" cy="3947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rnib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2712" y="2057245"/>
            <a:ext cx="415085" cy="210348"/>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28" descr="Sightsaver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TextBox 31"/>
          <p:cNvSpPr txBox="1"/>
          <p:nvPr/>
        </p:nvSpPr>
        <p:spPr>
          <a:xfrm>
            <a:off x="4186151" y="4957012"/>
            <a:ext cx="3017510" cy="1477328"/>
          </a:xfrm>
          <a:prstGeom prst="rect">
            <a:avLst/>
          </a:prstGeom>
          <a:solidFill>
            <a:schemeClr val="bg1"/>
          </a:solidFill>
        </p:spPr>
        <p:txBody>
          <a:bodyPr vert="horz" wrap="square" lIns="91440" tIns="45720" rIns="91440" bIns="45720" rtlCol="0" anchor="b" anchorCtr="0">
            <a:spAutoFit/>
          </a:bodyPr>
          <a:lstStyle/>
          <a:p>
            <a:pPr marR="0" algn="l" defTabSz="457200" rtl="0" eaLnBrk="1" fontAlgn="auto" latinLnBrk="0" hangingPunct="1">
              <a:lnSpc>
                <a:spcPct val="90000"/>
              </a:lnSpc>
              <a:spcAft>
                <a:spcPts val="0"/>
              </a:spcAft>
              <a:buClrTx/>
              <a:buSzTx/>
              <a:buFont typeface="Arial"/>
              <a:buNone/>
              <a:tabLst/>
            </a:pPr>
            <a:r>
              <a:rPr lang="en-US" sz="2000" dirty="0">
                <a:latin typeface="Whitney Book"/>
                <a:ea typeface="+mn-ea"/>
                <a:cs typeface="Whitney Book"/>
              </a:rPr>
              <a:t>National Libraries</a:t>
            </a:r>
            <a:r>
              <a:rPr kumimoji="0" lang="en-US" sz="2000" u="none" strike="noStrike" kern="1200" cap="none" spc="0" normalizeH="0" baseline="0" noProof="0" dirty="0">
                <a:ln>
                  <a:noFill/>
                </a:ln>
                <a:effectLst/>
                <a:uLnTx/>
                <a:uFillTx/>
                <a:latin typeface="Whitney Book"/>
                <a:ea typeface="+mn-ea"/>
                <a:cs typeface="Whitney Book"/>
              </a:rPr>
              <a:t>: </a:t>
            </a:r>
          </a:p>
          <a:p>
            <a:pPr marR="0" algn="l" defTabSz="457200" rtl="0" eaLnBrk="1" fontAlgn="auto" latinLnBrk="0" hangingPunct="1">
              <a:lnSpc>
                <a:spcPct val="90000"/>
              </a:lnSpc>
              <a:spcAft>
                <a:spcPts val="0"/>
              </a:spcAft>
              <a:buClrTx/>
              <a:buSzTx/>
              <a:buFont typeface="Arial"/>
              <a:buNone/>
              <a:tabLst/>
            </a:pPr>
            <a:endParaRPr lang="en-US" sz="2000" dirty="0">
              <a:latin typeface="Whitney Book"/>
              <a:ea typeface="+mn-ea"/>
              <a:cs typeface="Whitney Book"/>
            </a:endParaRPr>
          </a:p>
          <a:p>
            <a:pPr marR="0" algn="l" defTabSz="457200" rtl="0" eaLnBrk="1" fontAlgn="auto" latinLnBrk="0" hangingPunct="1">
              <a:lnSpc>
                <a:spcPct val="90000"/>
              </a:lnSpc>
              <a:spcAft>
                <a:spcPts val="0"/>
              </a:spcAft>
              <a:buClrTx/>
              <a:buSzTx/>
              <a:buFont typeface="Arial"/>
              <a:buNone/>
              <a:tabLst/>
            </a:pPr>
            <a:r>
              <a:rPr lang="en-US" sz="2000" dirty="0">
                <a:latin typeface="Whitney Book"/>
                <a:ea typeface="+mn-ea"/>
                <a:cs typeface="Whitney Book"/>
              </a:rPr>
              <a:t>Bookshare Bangladesh, Bhutan, India, Nepal, Pakistan</a:t>
            </a:r>
            <a:endParaRPr kumimoji="0" lang="en-US" sz="2000" u="none" strike="noStrike" kern="1200" cap="none" spc="0" normalizeH="0" baseline="0" noProof="0" dirty="0">
              <a:ln>
                <a:noFill/>
              </a:ln>
              <a:effectLst/>
              <a:uLnTx/>
              <a:uFillTx/>
              <a:latin typeface="Whitney Book"/>
              <a:ea typeface="+mn-ea"/>
              <a:cs typeface="Whitney Book"/>
            </a:endParaRPr>
          </a:p>
        </p:txBody>
      </p:sp>
      <p:pic>
        <p:nvPicPr>
          <p:cNvPr id="34" name="Picture 18" descr="Image result for bookshare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1" y="2499886"/>
            <a:ext cx="476648" cy="34348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Image result for rnib bookshar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71" y="-1213052"/>
            <a:ext cx="285750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D92B0950-5967-264C-A24E-6DAD0905C3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4343400"/>
            <a:ext cx="914400" cy="202131"/>
          </a:xfrm>
          <a:prstGeom prst="rect">
            <a:avLst/>
          </a:prstGeom>
        </p:spPr>
      </p:pic>
      <p:sp>
        <p:nvSpPr>
          <p:cNvPr id="5" name="TextBox 4">
            <a:extLst>
              <a:ext uri="{FF2B5EF4-FFF2-40B4-BE49-F238E27FC236}">
                <a16:creationId xmlns:a16="http://schemas.microsoft.com/office/drawing/2014/main" xmlns="" id="{D7A65C9D-61F8-0F4F-B287-D3512AA7BACA}"/>
              </a:ext>
            </a:extLst>
          </p:cNvPr>
          <p:cNvSpPr txBox="1"/>
          <p:nvPr/>
        </p:nvSpPr>
        <p:spPr>
          <a:xfrm>
            <a:off x="4197037" y="2741800"/>
            <a:ext cx="359394" cy="203133"/>
          </a:xfrm>
          <a:prstGeom prst="rect">
            <a:avLst/>
          </a:prstGeom>
        </p:spPr>
        <p:txBody>
          <a:bodyPr vert="horz" wrap="none" lIns="91440" tIns="45720" rIns="91440" bIns="45720" rtlCol="0" anchor="b" anchorCtr="0">
            <a:spAutoFit/>
          </a:bodyPr>
          <a:lstStyle/>
          <a:p>
            <a:pPr marR="0" algn="l" defTabSz="457200" rtl="0" eaLnBrk="1" fontAlgn="auto" latinLnBrk="0" hangingPunct="1">
              <a:lnSpc>
                <a:spcPct val="90000"/>
              </a:lnSpc>
              <a:spcAft>
                <a:spcPts val="0"/>
              </a:spcAft>
              <a:buClrTx/>
              <a:buSzTx/>
              <a:buFont typeface="Arial"/>
              <a:buNone/>
              <a:tabLst/>
            </a:pPr>
            <a:r>
              <a:rPr kumimoji="0" lang="en-US" sz="800" u="none" strike="noStrike" kern="1200" cap="none" spc="0" normalizeH="0" baseline="0" noProof="0" dirty="0">
                <a:ln>
                  <a:noFill/>
                </a:ln>
                <a:solidFill>
                  <a:srgbClr val="FF0000"/>
                </a:solidFill>
                <a:effectLst/>
                <a:uLnTx/>
                <a:uFillTx/>
                <a:latin typeface="Whitney Book"/>
                <a:ea typeface="+mn-ea"/>
                <a:cs typeface="Whitney Book"/>
              </a:rPr>
              <a:t>UAE</a:t>
            </a:r>
          </a:p>
        </p:txBody>
      </p:sp>
    </p:spTree>
    <p:extLst>
      <p:ext uri="{BB962C8B-B14F-4D97-AF65-F5344CB8AC3E}">
        <p14:creationId xmlns:p14="http://schemas.microsoft.com/office/powerpoint/2010/main" val="165598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42"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animEffect transition="in" filter="fade">
                                      <p:cBhvr>
                                        <p:cTn id="11" dur="1000"/>
                                        <p:tgtEl>
                                          <p:spTgt spid="1032"/>
                                        </p:tgtEl>
                                      </p:cBhvr>
                                    </p:animEffect>
                                    <p:anim calcmode="lin" valueType="num">
                                      <p:cBhvr>
                                        <p:cTn id="12" dur="1000" fill="hold"/>
                                        <p:tgtEl>
                                          <p:spTgt spid="1032"/>
                                        </p:tgtEl>
                                        <p:attrNameLst>
                                          <p:attrName>ppt_x</p:attrName>
                                        </p:attrNameLst>
                                      </p:cBhvr>
                                      <p:tavLst>
                                        <p:tav tm="0">
                                          <p:val>
                                            <p:strVal val="#ppt_x"/>
                                          </p:val>
                                        </p:tav>
                                        <p:tav tm="100000">
                                          <p:val>
                                            <p:strVal val="#ppt_x"/>
                                          </p:val>
                                        </p:tav>
                                      </p:tavLst>
                                    </p:anim>
                                    <p:anim calcmode="lin" valueType="num">
                                      <p:cBhvr>
                                        <p:cTn id="13" dur="1000" fill="hold"/>
                                        <p:tgtEl>
                                          <p:spTgt spid="103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34"/>
                                        </p:tgtEl>
                                        <p:attrNameLst>
                                          <p:attrName>style.visibility</p:attrName>
                                        </p:attrNameLst>
                                      </p:cBhvr>
                                      <p:to>
                                        <p:strVal val="visible"/>
                                      </p:to>
                                    </p:set>
                                    <p:animEffect transition="in" filter="fade">
                                      <p:cBhvr>
                                        <p:cTn id="16" dur="1000"/>
                                        <p:tgtEl>
                                          <p:spTgt spid="1034"/>
                                        </p:tgtEl>
                                      </p:cBhvr>
                                    </p:animEffect>
                                    <p:anim calcmode="lin" valueType="num">
                                      <p:cBhvr>
                                        <p:cTn id="17" dur="1000" fill="hold"/>
                                        <p:tgtEl>
                                          <p:spTgt spid="1034"/>
                                        </p:tgtEl>
                                        <p:attrNameLst>
                                          <p:attrName>ppt_x</p:attrName>
                                        </p:attrNameLst>
                                      </p:cBhvr>
                                      <p:tavLst>
                                        <p:tav tm="0">
                                          <p:val>
                                            <p:strVal val="#ppt_x"/>
                                          </p:val>
                                        </p:tav>
                                        <p:tav tm="100000">
                                          <p:val>
                                            <p:strVal val="#ppt_x"/>
                                          </p:val>
                                        </p:tav>
                                      </p:tavLst>
                                    </p:anim>
                                    <p:anim calcmode="lin" valueType="num">
                                      <p:cBhvr>
                                        <p:cTn id="18"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B4D47E-B290-4D46-BFFB-D85C4E836A48}"/>
              </a:ext>
            </a:extLst>
          </p:cNvPr>
          <p:cNvSpPr>
            <a:spLocks noGrp="1"/>
          </p:cNvSpPr>
          <p:nvPr>
            <p:ph type="title"/>
          </p:nvPr>
        </p:nvSpPr>
        <p:spPr/>
        <p:txBody>
          <a:bodyPr/>
          <a:lstStyle/>
          <a:p>
            <a:endParaRPr lang="en-US" dirty="0"/>
          </a:p>
        </p:txBody>
      </p:sp>
      <p:pic>
        <p:nvPicPr>
          <p:cNvPr id="4" name="Content Placeholder 3" title="When a books opens, so does opportunity">
            <a:extLst>
              <a:ext uri="{FF2B5EF4-FFF2-40B4-BE49-F238E27FC236}">
                <a16:creationId xmlns:a16="http://schemas.microsoft.com/office/drawing/2014/main" xmlns="" id="{AA1FC792-00A2-044B-922D-FC2D9A779F2C}"/>
              </a:ext>
            </a:extLst>
          </p:cNvPr>
          <p:cNvPicPr>
            <a:picLocks noGrp="1" noChangeAspect="1"/>
          </p:cNvPicPr>
          <p:nvPr>
            <p:ph idx="1"/>
          </p:nvPr>
        </p:nvPicPr>
        <p:blipFill>
          <a:blip r:embed="rId2"/>
          <a:stretch>
            <a:fillRect/>
          </a:stretch>
        </p:blipFill>
        <p:spPr>
          <a:xfrm>
            <a:off x="311150" y="1219200"/>
            <a:ext cx="8458200" cy="2884005"/>
          </a:xfrm>
          <a:prstGeom prst="rect">
            <a:avLst/>
          </a:prstGeom>
        </p:spPr>
      </p:pic>
      <p:sp>
        <p:nvSpPr>
          <p:cNvPr id="7" name="TextBox 6">
            <a:extLst>
              <a:ext uri="{FF2B5EF4-FFF2-40B4-BE49-F238E27FC236}">
                <a16:creationId xmlns:a16="http://schemas.microsoft.com/office/drawing/2014/main" xmlns="" id="{7A679351-F2B7-0A4D-B90B-ECA1A7185964}"/>
              </a:ext>
            </a:extLst>
          </p:cNvPr>
          <p:cNvSpPr txBox="1"/>
          <p:nvPr/>
        </p:nvSpPr>
        <p:spPr>
          <a:xfrm>
            <a:off x="762000" y="5456670"/>
            <a:ext cx="5791200" cy="867930"/>
          </a:xfrm>
          <a:prstGeom prst="rect">
            <a:avLst/>
          </a:prstGeom>
        </p:spPr>
        <p:txBody>
          <a:bodyPr vert="horz" wrap="square" lIns="91440" tIns="45720" rIns="91440" bIns="45720" rtlCol="0" anchor="b" anchorCtr="0">
            <a:spAutoFit/>
          </a:bodyPr>
          <a:lstStyle/>
          <a:p>
            <a:pPr marR="0" algn="l" defTabSz="457200" rtl="0" eaLnBrk="1" fontAlgn="auto" latinLnBrk="0" hangingPunct="1">
              <a:lnSpc>
                <a:spcPct val="90000"/>
              </a:lnSpc>
              <a:spcAft>
                <a:spcPts val="0"/>
              </a:spcAft>
              <a:buClrTx/>
              <a:buSzTx/>
              <a:buFont typeface="Arial"/>
              <a:buNone/>
              <a:tabLst/>
            </a:pPr>
            <a:r>
              <a:rPr kumimoji="0" lang="en-US" sz="2800" u="none" strike="noStrike" kern="1200" cap="none" spc="0" normalizeH="0" baseline="0" noProof="0" dirty="0">
                <a:ln>
                  <a:noFill/>
                </a:ln>
                <a:effectLst/>
                <a:uLnTx/>
                <a:uFillTx/>
                <a:latin typeface="Whitney Book"/>
                <a:ea typeface="+mn-ea"/>
                <a:cs typeface="Whitney Book"/>
              </a:rPr>
              <a:t>Lisa Wadors Verne, PhD</a:t>
            </a:r>
          </a:p>
          <a:p>
            <a:pPr marR="0" algn="l" defTabSz="457200" rtl="0" eaLnBrk="1" fontAlgn="auto" latinLnBrk="0" hangingPunct="1">
              <a:lnSpc>
                <a:spcPct val="90000"/>
              </a:lnSpc>
              <a:spcAft>
                <a:spcPts val="0"/>
              </a:spcAft>
              <a:buClrTx/>
              <a:buSzTx/>
              <a:buFont typeface="Arial"/>
              <a:buNone/>
              <a:tabLst/>
            </a:pPr>
            <a:r>
              <a:rPr lang="en-US" sz="2800" dirty="0">
                <a:latin typeface="Whitney Book"/>
                <a:ea typeface="+mn-ea"/>
                <a:cs typeface="Whitney Book"/>
                <a:hlinkClick r:id="rId3"/>
              </a:rPr>
              <a:t>lisaw@Benetech.org</a:t>
            </a:r>
            <a:endParaRPr lang="en-US" sz="2800">
              <a:latin typeface="Whitney Book"/>
              <a:ea typeface="+mn-ea"/>
              <a:cs typeface="Whitney Book"/>
            </a:endParaRPr>
          </a:p>
        </p:txBody>
      </p:sp>
    </p:spTree>
    <p:extLst>
      <p:ext uri="{BB962C8B-B14F-4D97-AF65-F5344CB8AC3E}">
        <p14:creationId xmlns:p14="http://schemas.microsoft.com/office/powerpoint/2010/main" val="3919926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0B21F0-A962-EF4D-85BD-005F1F1CF080}"/>
              </a:ext>
            </a:extLst>
          </p:cNvPr>
          <p:cNvSpPr>
            <a:spLocks noGrp="1"/>
          </p:cNvSpPr>
          <p:nvPr>
            <p:ph type="title"/>
          </p:nvPr>
        </p:nvSpPr>
        <p:spPr/>
        <p:txBody>
          <a:bodyPr/>
          <a:lstStyle/>
          <a:p>
            <a:r>
              <a:rPr lang="en-US" dirty="0"/>
              <a:t>What about this?</a:t>
            </a:r>
          </a:p>
        </p:txBody>
      </p:sp>
      <p:pic>
        <p:nvPicPr>
          <p:cNvPr id="4" name="Content Placeholder 3" descr="Picture of an open book " title="Open Book">
            <a:extLst>
              <a:ext uri="{FF2B5EF4-FFF2-40B4-BE49-F238E27FC236}">
                <a16:creationId xmlns:a16="http://schemas.microsoft.com/office/drawing/2014/main" xmlns="" id="{AB87860F-7527-8D44-8AA1-17ED1C695F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1150" y="1837531"/>
            <a:ext cx="8445500" cy="4051300"/>
          </a:xfrm>
          <a:prstGeom prst="rect">
            <a:avLst/>
          </a:prstGeom>
        </p:spPr>
      </p:pic>
    </p:spTree>
    <p:extLst>
      <p:ext uri="{BB962C8B-B14F-4D97-AF65-F5344CB8AC3E}">
        <p14:creationId xmlns:p14="http://schemas.microsoft.com/office/powerpoint/2010/main" val="1504765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873B19-2769-D24A-8767-FE565F9AD774}"/>
              </a:ext>
            </a:extLst>
          </p:cNvPr>
          <p:cNvSpPr>
            <a:spLocks noGrp="1"/>
          </p:cNvSpPr>
          <p:nvPr>
            <p:ph type="title"/>
          </p:nvPr>
        </p:nvSpPr>
        <p:spPr/>
        <p:txBody>
          <a:bodyPr/>
          <a:lstStyle/>
          <a:p>
            <a:r>
              <a:rPr lang="en-US" dirty="0"/>
              <a:t>Problem and Misconception</a:t>
            </a:r>
          </a:p>
        </p:txBody>
      </p:sp>
      <p:sp>
        <p:nvSpPr>
          <p:cNvPr id="3" name="Content Placeholder 2">
            <a:extLst>
              <a:ext uri="{FF2B5EF4-FFF2-40B4-BE49-F238E27FC236}">
                <a16:creationId xmlns:a16="http://schemas.microsoft.com/office/drawing/2014/main" xmlns="" id="{48042D5B-7D1B-DB4E-8F2D-5AE001FA573C}"/>
              </a:ext>
            </a:extLst>
          </p:cNvPr>
          <p:cNvSpPr>
            <a:spLocks noGrp="1"/>
          </p:cNvSpPr>
          <p:nvPr>
            <p:ph idx="1"/>
          </p:nvPr>
        </p:nvSpPr>
        <p:spPr/>
        <p:txBody>
          <a:bodyPr/>
          <a:lstStyle/>
          <a:p>
            <a:endParaRPr lang="en-US" dirty="0"/>
          </a:p>
        </p:txBody>
      </p:sp>
      <p:sp>
        <p:nvSpPr>
          <p:cNvPr id="4" name="Content Placeholder 2">
            <a:extLst>
              <a:ext uri="{FF2B5EF4-FFF2-40B4-BE49-F238E27FC236}">
                <a16:creationId xmlns:a16="http://schemas.microsoft.com/office/drawing/2014/main" xmlns="" id="{0E2753C0-4143-9B49-9B2D-35946FC584E8}"/>
              </a:ext>
            </a:extLst>
          </p:cNvPr>
          <p:cNvSpPr txBox="1">
            <a:spLocks/>
          </p:cNvSpPr>
          <p:nvPr/>
        </p:nvSpPr>
        <p:spPr>
          <a:xfrm>
            <a:off x="457200" y="1824327"/>
            <a:ext cx="8229600" cy="4670812"/>
          </a:xfrm>
          <a:prstGeom prst="rect">
            <a:avLst/>
          </a:prstGeom>
        </p:spPr>
        <p:txBody>
          <a:bodyPr vert="horz" lIns="91440" tIns="45720" rIns="91440" bIns="45720" rtlCol="0">
            <a:normAutofit/>
          </a:bodyPr>
          <a:lstStyle>
            <a:lvl1pPr marL="342900" indent="-342900" algn="l" defTabSz="457200" rtl="0" eaLnBrk="1" latinLnBrk="0" hangingPunct="1">
              <a:spcBef>
                <a:spcPts val="1176"/>
              </a:spcBef>
              <a:buClr>
                <a:schemeClr val="bg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ts val="1176"/>
              </a:spcBef>
              <a:buClr>
                <a:schemeClr val="bg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ts val="1176"/>
              </a:spcBef>
              <a:buClr>
                <a:schemeClr val="bg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1176"/>
              </a:spcBef>
              <a:buClr>
                <a:schemeClr val="bg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ts val="1176"/>
              </a:spcBef>
              <a:buClr>
                <a:schemeClr val="bg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8800" b="1" dirty="0"/>
              <a:t>DIGITAL </a:t>
            </a:r>
          </a:p>
          <a:p>
            <a:pPr marL="0" indent="0" algn="ctr">
              <a:buFont typeface="Arial"/>
              <a:buNone/>
            </a:pPr>
            <a:r>
              <a:rPr lang="en-US" sz="8800" b="1" dirty="0"/>
              <a:t>≠ </a:t>
            </a:r>
          </a:p>
          <a:p>
            <a:pPr marL="0" indent="0" algn="ctr">
              <a:buFont typeface="Arial"/>
              <a:buNone/>
            </a:pPr>
            <a:r>
              <a:rPr lang="en-US" sz="8800" b="1" dirty="0"/>
              <a:t>ACCESSIBLE</a:t>
            </a:r>
          </a:p>
        </p:txBody>
      </p:sp>
    </p:spTree>
    <p:extLst>
      <p:ext uri="{BB962C8B-B14F-4D97-AF65-F5344CB8AC3E}">
        <p14:creationId xmlns:p14="http://schemas.microsoft.com/office/powerpoint/2010/main" val="249861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4D8931-EFB2-4B47-B5B0-528DAA5E3C81}"/>
              </a:ext>
            </a:extLst>
          </p:cNvPr>
          <p:cNvSpPr>
            <a:spLocks noGrp="1"/>
          </p:cNvSpPr>
          <p:nvPr>
            <p:ph type="title"/>
          </p:nvPr>
        </p:nvSpPr>
        <p:spPr/>
        <p:txBody>
          <a:bodyPr/>
          <a:lstStyle/>
          <a:p>
            <a:endParaRPr lang="en-US" dirty="0"/>
          </a:p>
        </p:txBody>
      </p:sp>
      <p:pic>
        <p:nvPicPr>
          <p:cNvPr id="5" name="Content Placeholder 4" descr="Image of Bookshare.org's home page" title="Bookshare">
            <a:extLst>
              <a:ext uri="{FF2B5EF4-FFF2-40B4-BE49-F238E27FC236}">
                <a16:creationId xmlns:a16="http://schemas.microsoft.com/office/drawing/2014/main" xmlns="" id="{BE7784B8-F669-A945-AD37-F239F7D2FE6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295400"/>
            <a:ext cx="8519312" cy="4830763"/>
          </a:xfrm>
        </p:spPr>
      </p:pic>
    </p:spTree>
    <p:extLst>
      <p:ext uri="{BB962C8B-B14F-4D97-AF65-F5344CB8AC3E}">
        <p14:creationId xmlns:p14="http://schemas.microsoft.com/office/powerpoint/2010/main" val="18318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Bookshare Global Collection </a:t>
            </a:r>
          </a:p>
        </p:txBody>
      </p:sp>
      <p:sp>
        <p:nvSpPr>
          <p:cNvPr id="3" name="Content Placeholder 2"/>
          <p:cNvSpPr>
            <a:spLocks noGrp="1"/>
          </p:cNvSpPr>
          <p:nvPr>
            <p:ph idx="1"/>
          </p:nvPr>
        </p:nvSpPr>
        <p:spPr>
          <a:xfrm>
            <a:off x="311150" y="1066800"/>
            <a:ext cx="8458200" cy="5486400"/>
          </a:xfrm>
        </p:spPr>
        <p:txBody>
          <a:bodyPr/>
          <a:lstStyle/>
          <a:p>
            <a:pPr lvl="0"/>
            <a:r>
              <a:rPr lang="en-US" dirty="0"/>
              <a:t>World’s largest library of accessible materials</a:t>
            </a:r>
          </a:p>
          <a:p>
            <a:pPr lvl="1"/>
            <a:r>
              <a:rPr lang="en-US" dirty="0"/>
              <a:t>700,000 titles, including free reading, textbooks, periodicals</a:t>
            </a:r>
          </a:p>
          <a:p>
            <a:pPr lvl="2"/>
            <a:r>
              <a:rPr lang="en-US" dirty="0"/>
              <a:t>Private label migrations will add ~100,000 titles</a:t>
            </a:r>
          </a:p>
          <a:p>
            <a:pPr lvl="1"/>
            <a:r>
              <a:rPr lang="en-US" dirty="0"/>
              <a:t>Continuously fed by publisher and on-the-ground operations</a:t>
            </a:r>
          </a:p>
          <a:p>
            <a:pPr lvl="2"/>
            <a:r>
              <a:rPr lang="en-US" dirty="0"/>
              <a:t>Bookshare adds ~5,000+ titles per month </a:t>
            </a:r>
          </a:p>
          <a:p>
            <a:pPr lvl="2"/>
            <a:r>
              <a:rPr lang="en-US" dirty="0"/>
              <a:t>Other private labels will add ~1000+ per month</a:t>
            </a:r>
          </a:p>
          <a:p>
            <a:pPr lvl="1"/>
            <a:r>
              <a:rPr lang="en-US" dirty="0"/>
              <a:t>5 different, accessible formats, including: </a:t>
            </a:r>
          </a:p>
          <a:p>
            <a:pPr lvl="2"/>
            <a:r>
              <a:rPr lang="en-US" dirty="0"/>
              <a:t>Audio, including human-narrated</a:t>
            </a:r>
          </a:p>
          <a:p>
            <a:pPr lvl="2"/>
            <a:r>
              <a:rPr lang="en-US" dirty="0"/>
              <a:t>BRF (for both books and music), including transcribed braille</a:t>
            </a:r>
          </a:p>
          <a:p>
            <a:pPr lvl="2"/>
            <a:r>
              <a:rPr lang="en-US" dirty="0"/>
              <a:t>DAISY, EPUB, Word, and PDF*</a:t>
            </a:r>
          </a:p>
          <a:p>
            <a:pPr lvl="1"/>
            <a:r>
              <a:rPr lang="en-US" dirty="0"/>
              <a:t>Support for &gt;50 languages (and growing!) and Braille Music</a:t>
            </a:r>
          </a:p>
          <a:p>
            <a:pPr lvl="1"/>
            <a:r>
              <a:rPr lang="en-US" dirty="0"/>
              <a:t>Equivalent to &gt;3.5 Million unique SKUs</a:t>
            </a:r>
          </a:p>
          <a:p>
            <a:pPr marL="0" indent="0">
              <a:buNone/>
            </a:pPr>
            <a:endParaRPr lang="en-US" dirty="0"/>
          </a:p>
        </p:txBody>
      </p:sp>
      <p:sp>
        <p:nvSpPr>
          <p:cNvPr id="4" name="TextBox 3">
            <a:extLst>
              <a:ext uri="{FF2B5EF4-FFF2-40B4-BE49-F238E27FC236}">
                <a16:creationId xmlns:a16="http://schemas.microsoft.com/office/drawing/2014/main" xmlns="" id="{B85FD373-EFEA-1749-B739-1EA219DB8108}"/>
              </a:ext>
            </a:extLst>
          </p:cNvPr>
          <p:cNvSpPr txBox="1"/>
          <p:nvPr/>
        </p:nvSpPr>
        <p:spPr>
          <a:xfrm>
            <a:off x="311150" y="6627168"/>
            <a:ext cx="5175250" cy="230832"/>
          </a:xfrm>
          <a:prstGeom prst="rect">
            <a:avLst/>
          </a:prstGeom>
        </p:spPr>
        <p:txBody>
          <a:bodyPr vert="horz" wrap="square" lIns="91440" tIns="45720" rIns="91440" bIns="45720" rtlCol="0" anchor="b" anchorCtr="0">
            <a:spAutoFit/>
          </a:bodyPr>
          <a:lstStyle/>
          <a:p>
            <a:pPr marR="0" algn="l" defTabSz="457200" rtl="0" eaLnBrk="1" fontAlgn="auto" latinLnBrk="0" hangingPunct="1">
              <a:lnSpc>
                <a:spcPct val="90000"/>
              </a:lnSpc>
              <a:spcAft>
                <a:spcPts val="0"/>
              </a:spcAft>
              <a:buClrTx/>
              <a:buSzTx/>
              <a:buFont typeface="Arial"/>
              <a:buNone/>
              <a:tabLst/>
            </a:pPr>
            <a:r>
              <a:rPr kumimoji="0" lang="en-US" sz="1000" u="none" strike="noStrike" kern="1200" cap="none" spc="0" normalizeH="0" baseline="0" noProof="0" dirty="0">
                <a:ln>
                  <a:noFill/>
                </a:ln>
                <a:effectLst/>
                <a:uLnTx/>
                <a:uFillTx/>
                <a:latin typeface="Whitney Book"/>
                <a:ea typeface="+mn-ea"/>
                <a:cs typeface="Whitney Book"/>
              </a:rPr>
              <a:t>Benetech Confidential. Do not distribute.</a:t>
            </a:r>
          </a:p>
        </p:txBody>
      </p:sp>
    </p:spTree>
    <p:extLst>
      <p:ext uri="{BB962C8B-B14F-4D97-AF65-F5344CB8AC3E}">
        <p14:creationId xmlns:p14="http://schemas.microsoft.com/office/powerpoint/2010/main" val="2963525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Patrons read in the ways that work for them</a:t>
            </a:r>
          </a:p>
        </p:txBody>
      </p:sp>
      <p:grpSp>
        <p:nvGrpSpPr>
          <p:cNvPr id="4" name="Group 3" descr="Images of mobile phones"/>
          <p:cNvGrpSpPr/>
          <p:nvPr/>
        </p:nvGrpSpPr>
        <p:grpSpPr>
          <a:xfrm>
            <a:off x="517546" y="1443038"/>
            <a:ext cx="2833622" cy="2088206"/>
            <a:chOff x="517546" y="1443038"/>
            <a:chExt cx="2833622" cy="2088206"/>
          </a:xfrm>
        </p:grpSpPr>
        <p:grpSp>
          <p:nvGrpSpPr>
            <p:cNvPr id="20" name="Group 19" descr="pictures of mobile phones"/>
            <p:cNvGrpSpPr/>
            <p:nvPr/>
          </p:nvGrpSpPr>
          <p:grpSpPr>
            <a:xfrm>
              <a:off x="517546" y="1443038"/>
              <a:ext cx="2833622" cy="2088206"/>
              <a:chOff x="401170" y="1886654"/>
              <a:chExt cx="2833622" cy="2088206"/>
            </a:xfrm>
          </p:grpSpPr>
          <p:pic>
            <p:nvPicPr>
              <p:cNvPr id="6" name="Picture 5" descr="pictures of mobile phones">
                <a:extLst>
                  <a:ext uri="{FF2B5EF4-FFF2-40B4-BE49-F238E27FC236}">
                    <a16:creationId xmlns:a16="http://schemas.microsoft.com/office/drawing/2014/main" xmlns="" id="{63981DFA-735B-A44D-B1B5-FFC950094A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170" y="1886654"/>
                <a:ext cx="2375605" cy="1432286"/>
              </a:xfrm>
              <a:prstGeom prst="rect">
                <a:avLst/>
              </a:prstGeom>
            </p:spPr>
          </p:pic>
          <p:pic>
            <p:nvPicPr>
              <p:cNvPr id="7" name="Picture 6" descr="pictures of mobile phones">
                <a:extLst>
                  <a:ext uri="{FF2B5EF4-FFF2-40B4-BE49-F238E27FC236}">
                    <a16:creationId xmlns:a16="http://schemas.microsoft.com/office/drawing/2014/main" xmlns="" id="{F1A28676-7560-0A4F-A802-18A379E327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9704" y="2602797"/>
                <a:ext cx="705088" cy="1372063"/>
              </a:xfrm>
              <a:prstGeom prst="rect">
                <a:avLst/>
              </a:prstGeom>
              <a:effectLst>
                <a:softEdge rad="38100"/>
              </a:effectLst>
            </p:spPr>
          </p:pic>
        </p:grpSp>
        <p:sp>
          <p:nvSpPr>
            <p:cNvPr id="11" name="TextBox 10">
              <a:extLst>
                <a:ext uri="{FF2B5EF4-FFF2-40B4-BE49-F238E27FC236}">
                  <a16:creationId xmlns:a16="http://schemas.microsoft.com/office/drawing/2014/main" xmlns="" id="{BE0B9777-8D00-3D49-9362-9C6B78D28BF2}"/>
                </a:ext>
              </a:extLst>
            </p:cNvPr>
            <p:cNvSpPr txBox="1"/>
            <p:nvPr/>
          </p:nvSpPr>
          <p:spPr>
            <a:xfrm>
              <a:off x="905297" y="3000129"/>
              <a:ext cx="1595309" cy="369332"/>
            </a:xfrm>
            <a:prstGeom prst="rect">
              <a:avLst/>
            </a:prstGeom>
            <a:noFill/>
          </p:spPr>
          <p:txBody>
            <a:bodyPr wrap="none" rtlCol="0">
              <a:spAutoFit/>
            </a:bodyPr>
            <a:lstStyle/>
            <a:p>
              <a:r>
                <a:rPr lang="en-US" dirty="0"/>
                <a:t>Mobile Phone</a:t>
              </a:r>
            </a:p>
          </p:txBody>
        </p:sp>
      </p:grpSp>
      <p:grpSp>
        <p:nvGrpSpPr>
          <p:cNvPr id="23" name="Group 22" descr="Images of computers"/>
          <p:cNvGrpSpPr/>
          <p:nvPr/>
        </p:nvGrpSpPr>
        <p:grpSpPr>
          <a:xfrm>
            <a:off x="5828049" y="3328067"/>
            <a:ext cx="2983669" cy="2520125"/>
            <a:chOff x="5828049" y="3328067"/>
            <a:chExt cx="2983669" cy="2520125"/>
          </a:xfrm>
        </p:grpSpPr>
        <p:pic>
          <p:nvPicPr>
            <p:cNvPr id="5" name="Picture 4" descr="picture of a computer">
              <a:extLst>
                <a:ext uri="{FF2B5EF4-FFF2-40B4-BE49-F238E27FC236}">
                  <a16:creationId xmlns:a16="http://schemas.microsoft.com/office/drawing/2014/main" xmlns="" id="{8F90303B-6602-004C-BABC-378B6286C9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8049" y="3328067"/>
              <a:ext cx="2983669" cy="2217146"/>
            </a:xfrm>
            <a:prstGeom prst="rect">
              <a:avLst/>
            </a:prstGeom>
          </p:spPr>
        </p:pic>
        <p:sp>
          <p:nvSpPr>
            <p:cNvPr id="12" name="TextBox 11">
              <a:extLst>
                <a:ext uri="{FF2B5EF4-FFF2-40B4-BE49-F238E27FC236}">
                  <a16:creationId xmlns:a16="http://schemas.microsoft.com/office/drawing/2014/main" xmlns="" id="{9EA2AEF1-1A42-DD44-8D6C-22479E1332EE}"/>
                </a:ext>
              </a:extLst>
            </p:cNvPr>
            <p:cNvSpPr txBox="1"/>
            <p:nvPr/>
          </p:nvSpPr>
          <p:spPr>
            <a:xfrm>
              <a:off x="7249718" y="5478860"/>
              <a:ext cx="1197764" cy="369332"/>
            </a:xfrm>
            <a:prstGeom prst="rect">
              <a:avLst/>
            </a:prstGeom>
            <a:noFill/>
          </p:spPr>
          <p:txBody>
            <a:bodyPr wrap="none" rtlCol="0">
              <a:spAutoFit/>
            </a:bodyPr>
            <a:lstStyle/>
            <a:p>
              <a:r>
                <a:rPr lang="en-US" dirty="0"/>
                <a:t>Computer</a:t>
              </a:r>
            </a:p>
          </p:txBody>
        </p:sp>
      </p:grpSp>
      <p:grpSp>
        <p:nvGrpSpPr>
          <p:cNvPr id="19" name="Group 18" descr="Images of DAISY players"/>
          <p:cNvGrpSpPr/>
          <p:nvPr/>
        </p:nvGrpSpPr>
        <p:grpSpPr>
          <a:xfrm>
            <a:off x="3680070" y="1443038"/>
            <a:ext cx="2162325" cy="2362514"/>
            <a:chOff x="3680070" y="1443038"/>
            <a:chExt cx="2162325" cy="2362514"/>
          </a:xfrm>
        </p:grpSpPr>
        <p:grpSp>
          <p:nvGrpSpPr>
            <p:cNvPr id="21" name="Group 20" descr="pictures of DAISY players"/>
            <p:cNvGrpSpPr/>
            <p:nvPr/>
          </p:nvGrpSpPr>
          <p:grpSpPr>
            <a:xfrm>
              <a:off x="3680070" y="1443038"/>
              <a:ext cx="2162325" cy="1952939"/>
              <a:chOff x="3680070" y="1443038"/>
              <a:chExt cx="2162325" cy="1952939"/>
            </a:xfrm>
          </p:grpSpPr>
          <p:pic>
            <p:nvPicPr>
              <p:cNvPr id="8" name="Picture 7" descr="pictures of DAISY players">
                <a:extLst>
                  <a:ext uri="{FF2B5EF4-FFF2-40B4-BE49-F238E27FC236}">
                    <a16:creationId xmlns:a16="http://schemas.microsoft.com/office/drawing/2014/main" xmlns="" id="{7D09482A-211C-1C41-B136-F342FBD2AB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1295" y="1443038"/>
                <a:ext cx="1681100" cy="1952939"/>
              </a:xfrm>
              <a:prstGeom prst="rect">
                <a:avLst/>
              </a:prstGeom>
            </p:spPr>
          </p:pic>
          <p:pic>
            <p:nvPicPr>
              <p:cNvPr id="9" name="Picture 8" descr="picture of a DIASY player">
                <a:extLst>
                  <a:ext uri="{FF2B5EF4-FFF2-40B4-BE49-F238E27FC236}">
                    <a16:creationId xmlns:a16="http://schemas.microsoft.com/office/drawing/2014/main" xmlns="" id="{1F0D1961-3F8C-454C-A390-FDBD68C9DF8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3369"/>
              <a:stretch/>
            </p:blipFill>
            <p:spPr>
              <a:xfrm>
                <a:off x="3680070" y="2217883"/>
                <a:ext cx="581894" cy="1178094"/>
              </a:xfrm>
              <a:prstGeom prst="rect">
                <a:avLst/>
              </a:prstGeom>
              <a:effectLst>
                <a:softEdge rad="63500"/>
              </a:effectLst>
            </p:spPr>
          </p:pic>
        </p:grpSp>
        <p:sp>
          <p:nvSpPr>
            <p:cNvPr id="13" name="TextBox 12">
              <a:extLst>
                <a:ext uri="{FF2B5EF4-FFF2-40B4-BE49-F238E27FC236}">
                  <a16:creationId xmlns:a16="http://schemas.microsoft.com/office/drawing/2014/main" xmlns="" id="{8D1C2259-6BE5-6A47-B346-350FFDFEB849}"/>
                </a:ext>
              </a:extLst>
            </p:cNvPr>
            <p:cNvSpPr txBox="1"/>
            <p:nvPr/>
          </p:nvSpPr>
          <p:spPr>
            <a:xfrm>
              <a:off x="4169960" y="3436220"/>
              <a:ext cx="1591141" cy="369332"/>
            </a:xfrm>
            <a:prstGeom prst="rect">
              <a:avLst/>
            </a:prstGeom>
            <a:noFill/>
          </p:spPr>
          <p:txBody>
            <a:bodyPr wrap="none" rtlCol="0">
              <a:spAutoFit/>
            </a:bodyPr>
            <a:lstStyle/>
            <a:p>
              <a:r>
                <a:rPr lang="en-US" dirty="0"/>
                <a:t>DAISY Player</a:t>
              </a:r>
            </a:p>
          </p:txBody>
        </p:sp>
      </p:grpSp>
      <p:grpSp>
        <p:nvGrpSpPr>
          <p:cNvPr id="22" name="Group 21" descr="Image of a refreshable braille dsiaply "/>
          <p:cNvGrpSpPr/>
          <p:nvPr/>
        </p:nvGrpSpPr>
        <p:grpSpPr>
          <a:xfrm>
            <a:off x="6414953" y="1606447"/>
            <a:ext cx="2181209" cy="1393682"/>
            <a:chOff x="6414953" y="1606447"/>
            <a:chExt cx="2181209" cy="1393682"/>
          </a:xfrm>
        </p:grpSpPr>
        <p:pic>
          <p:nvPicPr>
            <p:cNvPr id="10" name="Picture 9" descr="picture of a refreshible braille display">
              <a:extLst>
                <a:ext uri="{FF2B5EF4-FFF2-40B4-BE49-F238E27FC236}">
                  <a16:creationId xmlns:a16="http://schemas.microsoft.com/office/drawing/2014/main" xmlns="" id="{F7B34FA4-526A-5040-A098-5259AE7EB03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14953" y="2018731"/>
              <a:ext cx="1420012" cy="981398"/>
            </a:xfrm>
            <a:prstGeom prst="rect">
              <a:avLst/>
            </a:prstGeom>
          </p:spPr>
        </p:pic>
        <p:sp>
          <p:nvSpPr>
            <p:cNvPr id="14" name="TextBox 13">
              <a:extLst>
                <a:ext uri="{FF2B5EF4-FFF2-40B4-BE49-F238E27FC236}">
                  <a16:creationId xmlns:a16="http://schemas.microsoft.com/office/drawing/2014/main" xmlns="" id="{23470CEF-79BF-6741-8587-784E9B8447CB}"/>
                </a:ext>
              </a:extLst>
            </p:cNvPr>
            <p:cNvSpPr txBox="1"/>
            <p:nvPr/>
          </p:nvSpPr>
          <p:spPr>
            <a:xfrm>
              <a:off x="6462244" y="1606447"/>
              <a:ext cx="2133918" cy="646331"/>
            </a:xfrm>
            <a:prstGeom prst="rect">
              <a:avLst/>
            </a:prstGeom>
            <a:noFill/>
          </p:spPr>
          <p:txBody>
            <a:bodyPr wrap="none" rtlCol="0">
              <a:spAutoFit/>
            </a:bodyPr>
            <a:lstStyle/>
            <a:p>
              <a:pPr algn="r"/>
              <a:r>
                <a:rPr lang="en-US" dirty="0"/>
                <a:t>Refreshable Braille</a:t>
              </a:r>
              <a:br>
                <a:rPr lang="en-US" dirty="0"/>
              </a:br>
              <a:r>
                <a:rPr lang="en-US" dirty="0"/>
                <a:t>Display</a:t>
              </a:r>
            </a:p>
          </p:txBody>
        </p:sp>
      </p:grpSp>
      <p:grpSp>
        <p:nvGrpSpPr>
          <p:cNvPr id="24" name="Group 23" descr="Image of a tablet"/>
          <p:cNvGrpSpPr/>
          <p:nvPr/>
        </p:nvGrpSpPr>
        <p:grpSpPr>
          <a:xfrm>
            <a:off x="614122" y="4547520"/>
            <a:ext cx="2089536" cy="1695148"/>
            <a:chOff x="614122" y="4547520"/>
            <a:chExt cx="2089536" cy="1695148"/>
          </a:xfrm>
        </p:grpSpPr>
        <p:pic>
          <p:nvPicPr>
            <p:cNvPr id="15" name="Picture 14" descr="pictures of a tablet">
              <a:extLst>
                <a:ext uri="{FF2B5EF4-FFF2-40B4-BE49-F238E27FC236}">
                  <a16:creationId xmlns:a16="http://schemas.microsoft.com/office/drawing/2014/main" xmlns="" id="{538701FC-48A1-A04A-979B-9F9B05AD2B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122" y="4547520"/>
              <a:ext cx="1915252" cy="1211414"/>
            </a:xfrm>
            <a:prstGeom prst="rect">
              <a:avLst/>
            </a:prstGeom>
          </p:spPr>
        </p:pic>
        <p:sp>
          <p:nvSpPr>
            <p:cNvPr id="16" name="TextBox 15">
              <a:extLst>
                <a:ext uri="{FF2B5EF4-FFF2-40B4-BE49-F238E27FC236}">
                  <a16:creationId xmlns:a16="http://schemas.microsoft.com/office/drawing/2014/main" xmlns="" id="{E9886BCD-6662-6943-B281-243231369175}"/>
                </a:ext>
              </a:extLst>
            </p:cNvPr>
            <p:cNvSpPr txBox="1"/>
            <p:nvPr/>
          </p:nvSpPr>
          <p:spPr>
            <a:xfrm>
              <a:off x="1903374" y="5873336"/>
              <a:ext cx="800284" cy="369332"/>
            </a:xfrm>
            <a:prstGeom prst="rect">
              <a:avLst/>
            </a:prstGeom>
            <a:noFill/>
          </p:spPr>
          <p:txBody>
            <a:bodyPr wrap="none" rtlCol="0">
              <a:spAutoFit/>
            </a:bodyPr>
            <a:lstStyle/>
            <a:p>
              <a:r>
                <a:rPr lang="en-US" dirty="0"/>
                <a:t>Tablet</a:t>
              </a:r>
            </a:p>
          </p:txBody>
        </p:sp>
      </p:grpSp>
      <p:grpSp>
        <p:nvGrpSpPr>
          <p:cNvPr id="25" name="Group 24" descr="Image of an MP3 player"/>
          <p:cNvGrpSpPr/>
          <p:nvPr/>
        </p:nvGrpSpPr>
        <p:grpSpPr>
          <a:xfrm>
            <a:off x="3455034" y="4329902"/>
            <a:ext cx="2083561" cy="1333624"/>
            <a:chOff x="3455034" y="4329902"/>
            <a:chExt cx="2083561" cy="1333624"/>
          </a:xfrm>
        </p:grpSpPr>
        <p:pic>
          <p:nvPicPr>
            <p:cNvPr id="17" name="Picture 16" descr="picture of an MP3 player">
              <a:extLst>
                <a:ext uri="{FF2B5EF4-FFF2-40B4-BE49-F238E27FC236}">
                  <a16:creationId xmlns:a16="http://schemas.microsoft.com/office/drawing/2014/main" xmlns="" id="{B4FAD567-17E8-0947-8EE0-CF933E6F834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5720" b="9334"/>
            <a:stretch/>
          </p:blipFill>
          <p:spPr>
            <a:xfrm>
              <a:off x="3455034" y="4329902"/>
              <a:ext cx="1597409" cy="951778"/>
            </a:xfrm>
            <a:prstGeom prst="rect">
              <a:avLst/>
            </a:prstGeom>
          </p:spPr>
        </p:pic>
        <p:sp>
          <p:nvSpPr>
            <p:cNvPr id="18" name="TextBox 17">
              <a:extLst>
                <a:ext uri="{FF2B5EF4-FFF2-40B4-BE49-F238E27FC236}">
                  <a16:creationId xmlns:a16="http://schemas.microsoft.com/office/drawing/2014/main" xmlns="" id="{07BABD79-1BE6-454C-9426-0AADCE4C07A1}"/>
                </a:ext>
              </a:extLst>
            </p:cNvPr>
            <p:cNvSpPr txBox="1"/>
            <p:nvPr/>
          </p:nvSpPr>
          <p:spPr>
            <a:xfrm>
              <a:off x="4161295" y="5294194"/>
              <a:ext cx="1377300" cy="369332"/>
            </a:xfrm>
            <a:prstGeom prst="rect">
              <a:avLst/>
            </a:prstGeom>
            <a:noFill/>
          </p:spPr>
          <p:txBody>
            <a:bodyPr wrap="none" rtlCol="0">
              <a:spAutoFit/>
            </a:bodyPr>
            <a:lstStyle/>
            <a:p>
              <a:r>
                <a:rPr lang="en-US" dirty="0"/>
                <a:t>MP3 Player</a:t>
              </a:r>
            </a:p>
          </p:txBody>
        </p:sp>
      </p:grpSp>
      <p:sp>
        <p:nvSpPr>
          <p:cNvPr id="26" name="TextBox 25">
            <a:extLst>
              <a:ext uri="{FF2B5EF4-FFF2-40B4-BE49-F238E27FC236}">
                <a16:creationId xmlns:a16="http://schemas.microsoft.com/office/drawing/2014/main" xmlns="" id="{82B1119D-8F63-F941-BA72-340180F3FF99}"/>
              </a:ext>
            </a:extLst>
          </p:cNvPr>
          <p:cNvSpPr txBox="1"/>
          <p:nvPr/>
        </p:nvSpPr>
        <p:spPr>
          <a:xfrm>
            <a:off x="311150" y="6474768"/>
            <a:ext cx="5175250" cy="230832"/>
          </a:xfrm>
          <a:prstGeom prst="rect">
            <a:avLst/>
          </a:prstGeom>
        </p:spPr>
        <p:txBody>
          <a:bodyPr vert="horz" wrap="square" lIns="91440" tIns="45720" rIns="91440" bIns="45720" rtlCol="0" anchor="b" anchorCtr="0">
            <a:spAutoFit/>
          </a:bodyPr>
          <a:lstStyle/>
          <a:p>
            <a:pPr marR="0" algn="l" defTabSz="457200" rtl="0" eaLnBrk="1" fontAlgn="auto" latinLnBrk="0" hangingPunct="1">
              <a:lnSpc>
                <a:spcPct val="90000"/>
              </a:lnSpc>
              <a:spcAft>
                <a:spcPts val="0"/>
              </a:spcAft>
              <a:buClrTx/>
              <a:buSzTx/>
              <a:buFont typeface="Arial"/>
              <a:buNone/>
              <a:tabLst/>
            </a:pPr>
            <a:r>
              <a:rPr kumimoji="0" lang="en-US" sz="1000" u="none" strike="noStrike" kern="1200" cap="none" spc="0" normalizeH="0" baseline="0" noProof="0" dirty="0">
                <a:ln>
                  <a:noFill/>
                </a:ln>
                <a:effectLst/>
                <a:uLnTx/>
                <a:uFillTx/>
                <a:latin typeface="Whitney Book"/>
                <a:ea typeface="+mn-ea"/>
                <a:cs typeface="Whitney Book"/>
              </a:rPr>
              <a:t>Benetech Confidential. Do not distribute.</a:t>
            </a:r>
          </a:p>
        </p:txBody>
      </p:sp>
    </p:spTree>
    <p:extLst>
      <p:ext uri="{BB962C8B-B14F-4D97-AF65-F5344CB8AC3E}">
        <p14:creationId xmlns:p14="http://schemas.microsoft.com/office/powerpoint/2010/main" val="280827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FE405-8866-B543-98D4-7CC7824870BE}"/>
              </a:ext>
            </a:extLst>
          </p:cNvPr>
          <p:cNvSpPr>
            <a:spLocks noGrp="1"/>
          </p:cNvSpPr>
          <p:nvPr>
            <p:ph type="title"/>
          </p:nvPr>
        </p:nvSpPr>
        <p:spPr>
          <a:xfrm>
            <a:off x="311150" y="510243"/>
            <a:ext cx="7537450" cy="523220"/>
          </a:xfrm>
        </p:spPr>
        <p:txBody>
          <a:bodyPr/>
          <a:lstStyle/>
          <a:p>
            <a:r>
              <a:rPr lang="en-US" dirty="0"/>
              <a:t>Tip of the Iceberg</a:t>
            </a:r>
          </a:p>
        </p:txBody>
      </p:sp>
      <p:pic>
        <p:nvPicPr>
          <p:cNvPr id="5" name="Content Placeholder 4" descr="Image of an iceburg with 700,000 above the water and &gt;2.5 million below the water" title="Image of an Iceburg">
            <a:extLst>
              <a:ext uri="{FF2B5EF4-FFF2-40B4-BE49-F238E27FC236}">
                <a16:creationId xmlns:a16="http://schemas.microsoft.com/office/drawing/2014/main" xmlns="" id="{2C2C1ABD-E1C8-6847-AFF5-3AA0F88082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1996" y="1646237"/>
            <a:ext cx="8003808" cy="4525963"/>
          </a:xfrm>
        </p:spPr>
      </p:pic>
      <p:sp>
        <p:nvSpPr>
          <p:cNvPr id="6" name="TextBox 5">
            <a:extLst>
              <a:ext uri="{FF2B5EF4-FFF2-40B4-BE49-F238E27FC236}">
                <a16:creationId xmlns:a16="http://schemas.microsoft.com/office/drawing/2014/main" xmlns="" id="{A3AE0265-8BB3-C946-A50D-DA9AECB3E72D}"/>
              </a:ext>
            </a:extLst>
          </p:cNvPr>
          <p:cNvSpPr txBox="1"/>
          <p:nvPr/>
        </p:nvSpPr>
        <p:spPr>
          <a:xfrm>
            <a:off x="4419600" y="1752600"/>
            <a:ext cx="627095" cy="203133"/>
          </a:xfrm>
          <a:prstGeom prst="rect">
            <a:avLst/>
          </a:prstGeom>
        </p:spPr>
        <p:txBody>
          <a:bodyPr vert="horz" wrap="none" lIns="91440" tIns="45720" rIns="91440" bIns="45720" rtlCol="0" anchor="b" anchorCtr="0">
            <a:spAutoFit/>
          </a:bodyPr>
          <a:lstStyle/>
          <a:p>
            <a:pPr marR="0" algn="l" defTabSz="457200" rtl="0" eaLnBrk="1" fontAlgn="auto" latinLnBrk="0" hangingPunct="1">
              <a:lnSpc>
                <a:spcPct val="90000"/>
              </a:lnSpc>
              <a:spcAft>
                <a:spcPts val="0"/>
              </a:spcAft>
              <a:buClrTx/>
              <a:buSzTx/>
              <a:buFont typeface="Arial"/>
              <a:buNone/>
              <a:tabLst/>
            </a:pPr>
            <a:r>
              <a:rPr kumimoji="0" lang="en-US" sz="800" u="none" strike="noStrike" kern="1200" cap="none" spc="0" normalizeH="0" baseline="0" noProof="0" dirty="0">
                <a:ln>
                  <a:noFill/>
                </a:ln>
                <a:effectLst/>
                <a:uLnTx/>
                <a:uFillTx/>
                <a:latin typeface="Whitney Book"/>
                <a:ea typeface="+mn-ea"/>
                <a:cs typeface="Whitney Book"/>
              </a:rPr>
              <a:t>Bookshare</a:t>
            </a:r>
          </a:p>
        </p:txBody>
      </p:sp>
      <p:sp>
        <p:nvSpPr>
          <p:cNvPr id="7" name="TextBox 6">
            <a:extLst>
              <a:ext uri="{FF2B5EF4-FFF2-40B4-BE49-F238E27FC236}">
                <a16:creationId xmlns:a16="http://schemas.microsoft.com/office/drawing/2014/main" xmlns="" id="{6C16B045-93D6-A44E-A2F9-6874216E4DB5}"/>
              </a:ext>
            </a:extLst>
          </p:cNvPr>
          <p:cNvSpPr txBox="1"/>
          <p:nvPr/>
        </p:nvSpPr>
        <p:spPr>
          <a:xfrm>
            <a:off x="3848456" y="3304422"/>
            <a:ext cx="1370888" cy="480131"/>
          </a:xfrm>
          <a:prstGeom prst="rect">
            <a:avLst/>
          </a:prstGeom>
        </p:spPr>
        <p:txBody>
          <a:bodyPr vert="horz" wrap="none" lIns="91440" tIns="45720" rIns="91440" bIns="45720" rtlCol="0" anchor="b" anchorCtr="0">
            <a:spAutoFit/>
          </a:bodyPr>
          <a:lstStyle/>
          <a:p>
            <a:pPr marR="0" algn="l" defTabSz="457200" rtl="0" eaLnBrk="1" fontAlgn="auto" latinLnBrk="0" hangingPunct="1">
              <a:lnSpc>
                <a:spcPct val="90000"/>
              </a:lnSpc>
              <a:spcAft>
                <a:spcPts val="0"/>
              </a:spcAft>
              <a:buClrTx/>
              <a:buSzTx/>
              <a:buFont typeface="Arial"/>
              <a:buNone/>
              <a:tabLst/>
            </a:pPr>
            <a:r>
              <a:rPr kumimoji="0" lang="en-US" sz="2800" u="none" strike="noStrike" kern="1200" cap="none" spc="0" normalizeH="0" baseline="0" noProof="0" dirty="0">
                <a:ln>
                  <a:noFill/>
                </a:ln>
                <a:effectLst/>
                <a:uLnTx/>
                <a:uFillTx/>
                <a:latin typeface="Whitney Book"/>
                <a:ea typeface="+mn-ea"/>
                <a:cs typeface="Whitney Book"/>
              </a:rPr>
              <a:t>700,000</a:t>
            </a:r>
          </a:p>
        </p:txBody>
      </p:sp>
      <p:sp>
        <p:nvSpPr>
          <p:cNvPr id="8" name="TextBox 7">
            <a:extLst>
              <a:ext uri="{FF2B5EF4-FFF2-40B4-BE49-F238E27FC236}">
                <a16:creationId xmlns:a16="http://schemas.microsoft.com/office/drawing/2014/main" xmlns="" id="{89AFECAE-2AAE-6B44-B045-1DC6FD979D0A}"/>
              </a:ext>
            </a:extLst>
          </p:cNvPr>
          <p:cNvSpPr txBox="1"/>
          <p:nvPr/>
        </p:nvSpPr>
        <p:spPr>
          <a:xfrm>
            <a:off x="3855182" y="4475226"/>
            <a:ext cx="1128835" cy="480131"/>
          </a:xfrm>
          <a:prstGeom prst="rect">
            <a:avLst/>
          </a:prstGeom>
        </p:spPr>
        <p:txBody>
          <a:bodyPr vert="horz" wrap="none" lIns="91440" tIns="45720" rIns="91440" bIns="45720" rtlCol="0" anchor="b" anchorCtr="0">
            <a:spAutoFit/>
          </a:bodyPr>
          <a:lstStyle/>
          <a:p>
            <a:pPr marR="0" algn="l" defTabSz="457200" rtl="0" eaLnBrk="1" fontAlgn="auto" latinLnBrk="0" hangingPunct="1">
              <a:lnSpc>
                <a:spcPct val="90000"/>
              </a:lnSpc>
              <a:spcAft>
                <a:spcPts val="0"/>
              </a:spcAft>
              <a:buClrTx/>
              <a:buSzTx/>
              <a:buFont typeface="Arial"/>
              <a:buNone/>
              <a:tabLst/>
            </a:pPr>
            <a:r>
              <a:rPr kumimoji="0" lang="en-US" sz="2800" u="none" strike="noStrike" kern="1200" cap="none" spc="0" normalizeH="0" baseline="0" noProof="0" dirty="0">
                <a:ln>
                  <a:noFill/>
                </a:ln>
                <a:effectLst/>
                <a:uLnTx/>
                <a:uFillTx/>
                <a:latin typeface="Whitney Book"/>
                <a:ea typeface="+mn-ea"/>
                <a:cs typeface="Whitney Book"/>
              </a:rPr>
              <a:t>&gt;2.5M</a:t>
            </a:r>
          </a:p>
        </p:txBody>
      </p:sp>
    </p:spTree>
    <p:extLst>
      <p:ext uri="{BB962C8B-B14F-4D97-AF65-F5344CB8AC3E}">
        <p14:creationId xmlns:p14="http://schemas.microsoft.com/office/powerpoint/2010/main" val="354726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6212E6-573A-4F41-AAAF-58EF83F94D71}"/>
              </a:ext>
            </a:extLst>
          </p:cNvPr>
          <p:cNvSpPr>
            <a:spLocks noGrp="1"/>
          </p:cNvSpPr>
          <p:nvPr>
            <p:ph type="title"/>
          </p:nvPr>
        </p:nvSpPr>
        <p:spPr/>
        <p:txBody>
          <a:bodyPr/>
          <a:lstStyle/>
          <a:p>
            <a:r>
              <a:rPr lang="en-US" dirty="0"/>
              <a:t>Marrakech Treaty</a:t>
            </a:r>
          </a:p>
        </p:txBody>
      </p:sp>
      <p:sp>
        <p:nvSpPr>
          <p:cNvPr id="3" name="Content Placeholder 2">
            <a:extLst>
              <a:ext uri="{FF2B5EF4-FFF2-40B4-BE49-F238E27FC236}">
                <a16:creationId xmlns:a16="http://schemas.microsoft.com/office/drawing/2014/main" xmlns="" id="{CC2CE2BE-6BCA-1941-B18F-E20EEA1EE739}"/>
              </a:ext>
            </a:extLst>
          </p:cNvPr>
          <p:cNvSpPr>
            <a:spLocks noGrp="1"/>
          </p:cNvSpPr>
          <p:nvPr>
            <p:ph idx="1"/>
          </p:nvPr>
        </p:nvSpPr>
        <p:spPr/>
        <p:txBody>
          <a:bodyPr/>
          <a:lstStyle/>
          <a:p>
            <a:pPr lvl="0"/>
            <a:r>
              <a:rPr lang="en-US" dirty="0"/>
              <a:t>An international treaty that was adopted in Marrakech in June 2013</a:t>
            </a:r>
          </a:p>
          <a:p>
            <a:pPr lvl="0"/>
            <a:r>
              <a:rPr lang="en-US" dirty="0"/>
              <a:t>By member states of WIPO</a:t>
            </a:r>
          </a:p>
          <a:p>
            <a:pPr lvl="1"/>
            <a:r>
              <a:rPr lang="en-US" dirty="0"/>
              <a:t>WIPO=World Intellectual Property Organization</a:t>
            </a:r>
          </a:p>
          <a:p>
            <a:pPr lvl="0"/>
            <a:r>
              <a:rPr lang="en-US" dirty="0"/>
              <a:t>Full title </a:t>
            </a:r>
            <a:r>
              <a:rPr lang="en-US" i="1" dirty="0"/>
              <a:t>Marrakech Treaty to Facilitate Access to Published Works for Persons Who are Blind, Visually Impaired or Otherwise Print Disabled </a:t>
            </a:r>
            <a:endParaRPr lang="en-US" dirty="0"/>
          </a:p>
          <a:p>
            <a:endParaRPr lang="en-US" dirty="0"/>
          </a:p>
        </p:txBody>
      </p:sp>
    </p:spTree>
    <p:extLst>
      <p:ext uri="{BB962C8B-B14F-4D97-AF65-F5344CB8AC3E}">
        <p14:creationId xmlns:p14="http://schemas.microsoft.com/office/powerpoint/2010/main" val="2527746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0D1643-9DCC-9540-97FF-28CC34D9BC08}"/>
              </a:ext>
            </a:extLst>
          </p:cNvPr>
          <p:cNvSpPr>
            <a:spLocks noGrp="1"/>
          </p:cNvSpPr>
          <p:nvPr>
            <p:ph type="title"/>
          </p:nvPr>
        </p:nvSpPr>
        <p:spPr/>
        <p:txBody>
          <a:bodyPr/>
          <a:lstStyle/>
          <a:p>
            <a:r>
              <a:rPr lang="fi-FI" dirty="0"/>
              <a:t>What is the Treaty about?</a:t>
            </a:r>
            <a:endParaRPr lang="en-US" dirty="0"/>
          </a:p>
        </p:txBody>
      </p:sp>
      <p:sp>
        <p:nvSpPr>
          <p:cNvPr id="3" name="Content Placeholder 2">
            <a:extLst>
              <a:ext uri="{FF2B5EF4-FFF2-40B4-BE49-F238E27FC236}">
                <a16:creationId xmlns:a16="http://schemas.microsoft.com/office/drawing/2014/main" xmlns="" id="{B7B2D8E7-D14A-7244-8146-D737273CAD9F}"/>
              </a:ext>
            </a:extLst>
          </p:cNvPr>
          <p:cNvSpPr>
            <a:spLocks noGrp="1"/>
          </p:cNvSpPr>
          <p:nvPr>
            <p:ph idx="1"/>
          </p:nvPr>
        </p:nvSpPr>
        <p:spPr/>
        <p:txBody>
          <a:bodyPr/>
          <a:lstStyle/>
          <a:p>
            <a:r>
              <a:rPr lang="fi-FI" dirty="0"/>
              <a:t>An International legal framework</a:t>
            </a:r>
          </a:p>
          <a:p>
            <a:r>
              <a:rPr lang="fi-FI" dirty="0"/>
              <a:t>Countries who ratify the Marrakesh Treaty shall provide in their national copyright laws </a:t>
            </a:r>
          </a:p>
          <a:p>
            <a:pPr marL="457200" indent="-457200">
              <a:buAutoNum type="arabicParenR"/>
            </a:pPr>
            <a:r>
              <a:rPr lang="fi-FI" dirty="0"/>
              <a:t>A right to produce and distribute accessible copies of works for persons with print disabilities, and</a:t>
            </a:r>
          </a:p>
          <a:p>
            <a:pPr marL="457200" indent="-457200">
              <a:buAutoNum type="arabicParenR"/>
            </a:pPr>
            <a:r>
              <a:rPr lang="fi-FI" dirty="0"/>
              <a:t>A right to share accessible books across national borders </a:t>
            </a:r>
            <a:br>
              <a:rPr lang="fi-FI" dirty="0"/>
            </a:br>
            <a:r>
              <a:rPr lang="fi-FI" dirty="0"/>
              <a:t>(with other countries that have ratified the Marrakesh Treaty)</a:t>
            </a:r>
          </a:p>
          <a:p>
            <a:pPr marL="0" indent="0">
              <a:buNone/>
            </a:pPr>
            <a:r>
              <a:rPr lang="en-US" dirty="0"/>
              <a:t>Permitted without the authorization of the copyright holder</a:t>
            </a:r>
          </a:p>
          <a:p>
            <a:pPr marL="0" indent="0">
              <a:buNone/>
            </a:pPr>
            <a:endParaRPr lang="en-US" dirty="0"/>
          </a:p>
        </p:txBody>
      </p:sp>
    </p:spTree>
    <p:extLst>
      <p:ext uri="{BB962C8B-B14F-4D97-AF65-F5344CB8AC3E}">
        <p14:creationId xmlns:p14="http://schemas.microsoft.com/office/powerpoint/2010/main" val="3585891540"/>
      </p:ext>
    </p:extLst>
  </p:cSld>
  <p:clrMapOvr>
    <a:masterClrMapping/>
  </p:clrMapOvr>
</p:sld>
</file>

<file path=ppt/theme/theme1.xml><?xml version="1.0" encoding="utf-8"?>
<a:theme xmlns:a="http://schemas.openxmlformats.org/drawingml/2006/main" name="OSEP Proj Dir Tech Breakout 2012">
  <a:themeElements>
    <a:clrScheme name="Custom 357">
      <a:dk1>
        <a:sysClr val="windowText" lastClr="000000"/>
      </a:dk1>
      <a:lt1>
        <a:sysClr val="window" lastClr="FFFFFF"/>
      </a:lt1>
      <a:dk2>
        <a:srgbClr val="002251"/>
      </a:dk2>
      <a:lt2>
        <a:srgbClr val="AFB1B4"/>
      </a:lt2>
      <a:accent1>
        <a:srgbClr val="CD3D17"/>
      </a:accent1>
      <a:accent2>
        <a:srgbClr val="FA8512"/>
      </a:accent2>
      <a:accent3>
        <a:srgbClr val="C1D82F"/>
      </a:accent3>
      <a:accent4>
        <a:srgbClr val="55C1DC"/>
      </a:accent4>
      <a:accent5>
        <a:srgbClr val="FFB819"/>
      </a:accent5>
      <a:accent6>
        <a:srgbClr val="695743"/>
      </a:accent6>
      <a:hlink>
        <a:srgbClr val="818E98"/>
      </a:hlink>
      <a:folHlink>
        <a:srgbClr val="EAE2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B819"/>
        </a:solidFill>
        <a:ln>
          <a:noFill/>
        </a:ln>
        <a:effectLst/>
      </a:spPr>
      <a:bodyPr rtlCol="0" anchor="ctr"/>
      <a:lstStyle>
        <a:defPPr algn="ctr">
          <a:defRPr dirty="0" smtClean="0">
            <a:latin typeface="Whitney Bold"/>
            <a:cs typeface="Whitney Bol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45720" rIns="91440" bIns="45720" rtlCol="0" anchor="b" anchorCtr="0">
        <a:spAutoFit/>
      </a:bodyPr>
      <a:lstStyle>
        <a:defPPr marR="0" algn="l" defTabSz="457200" rtl="0" eaLnBrk="1" fontAlgn="auto" latinLnBrk="0" hangingPunct="1">
          <a:lnSpc>
            <a:spcPct val="90000"/>
          </a:lnSpc>
          <a:spcAft>
            <a:spcPts val="0"/>
          </a:spcAft>
          <a:buClrTx/>
          <a:buSzTx/>
          <a:buFont typeface="Arial"/>
          <a:buNone/>
          <a:tabLst/>
          <a:defRPr kumimoji="0" sz="2800" u="none" strike="noStrike" kern="1200" cap="none" spc="0" normalizeH="0" baseline="0" noProof="0" dirty="0" smtClean="0">
            <a:ln>
              <a:noFill/>
            </a:ln>
            <a:effectLst/>
            <a:uLnTx/>
            <a:uFillTx/>
            <a:latin typeface="Whitney Book"/>
            <a:ea typeface="+mn-ea"/>
            <a:cs typeface="Whitney Book"/>
          </a:defRPr>
        </a:defPPr>
      </a:lstStyle>
    </a:txDef>
  </a:objectDefaults>
  <a:extraClrSchemeLst/>
  <a:extLst>
    <a:ext uri="{05A4C25C-085E-4340-85A3-A5531E510DB2}">
      <thm15:themeFamily xmlns:thm15="http://schemas.microsoft.com/office/thememl/2012/main" xmlns="" name="Benetech Presentation Template_Accessible (2)" id="{B65C5976-22C0-3B42-A317-39F2F1B700F1}" vid="{5B1F2B54-DE0C-FB4C-8CCD-BDFEAAA98A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OSEP Proj Dir Tech Breakout 2012</Template>
  <TotalTime>14181</TotalTime>
  <Words>602</Words>
  <Application>Microsoft Office PowerPoint</Application>
  <PresentationFormat>On-screen Show (4:3)</PresentationFormat>
  <Paragraphs>87</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OSEP Proj Dir Tech Breakout 2012</vt:lpstr>
      <vt:lpstr>Books Beyond Our Boarders</vt:lpstr>
      <vt:lpstr>What about this?</vt:lpstr>
      <vt:lpstr>Problem and Misconception</vt:lpstr>
      <vt:lpstr>PowerPoint Presentation</vt:lpstr>
      <vt:lpstr>The Bookshare Global Collection </vt:lpstr>
      <vt:lpstr>Patrons read in the ways that work for them</vt:lpstr>
      <vt:lpstr>Tip of the Iceberg</vt:lpstr>
      <vt:lpstr>Marrakech Treaty</vt:lpstr>
      <vt:lpstr>What is the Treaty about?</vt:lpstr>
      <vt:lpstr>PowerPoint Presentation</vt:lpstr>
      <vt:lpstr>Changes to US Copyright</vt:lpstr>
      <vt:lpstr>What does this mean for Bookshare?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Turner</dc:creator>
  <cp:lastModifiedBy>JILL ROTHSTEIN</cp:lastModifiedBy>
  <cp:revision>44</cp:revision>
  <dcterms:created xsi:type="dcterms:W3CDTF">2019-03-08T12:05:44Z</dcterms:created>
  <dcterms:modified xsi:type="dcterms:W3CDTF">2019-04-01T18:59:38Z</dcterms:modified>
</cp:coreProperties>
</file>